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1.xml" ContentType="application/vnd.openxmlformats-officedocument.theme+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7.xml" ContentType="application/vnd.openxmlformats-officedocument.theme+xml"/>
  <Override PartName="/ppt/slideLayouts/slideLayout67.xml" ContentType="application/vnd.openxmlformats-officedocument.presentationml.slideLayout+xml"/>
  <Override PartName="/ppt/theme/theme1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1.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9.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0.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5304" r:id="rId6"/>
    <p:sldMasterId id="2147485442" r:id="rId7"/>
    <p:sldMasterId id="2147485457" r:id="rId8"/>
    <p:sldMasterId id="2147485548" r:id="rId9"/>
    <p:sldMasterId id="2147485556" r:id="rId10"/>
    <p:sldMasterId id="2147485595" r:id="rId11"/>
    <p:sldMasterId id="2147485599" r:id="rId12"/>
    <p:sldMasterId id="2147485682" r:id="rId13"/>
    <p:sldMasterId id="2147485839" r:id="rId14"/>
    <p:sldMasterId id="2147485862" r:id="rId15"/>
    <p:sldMasterId id="2147485886" r:id="rId16"/>
    <p:sldMasterId id="2147485910" r:id="rId17"/>
    <p:sldMasterId id="2147485917" r:id="rId18"/>
    <p:sldMasterId id="2147485950" r:id="rId19"/>
    <p:sldMasterId id="2147485969" r:id="rId20"/>
    <p:sldMasterId id="2147485982" r:id="rId21"/>
    <p:sldMasterId id="2147485984" r:id="rId22"/>
    <p:sldMasterId id="2147485994" r:id="rId23"/>
    <p:sldMasterId id="2147486043" r:id="rId24"/>
    <p:sldMasterId id="2147486047" r:id="rId25"/>
  </p:sldMasterIdLst>
  <p:notesMasterIdLst>
    <p:notesMasterId r:id="rId76"/>
  </p:notesMasterIdLst>
  <p:handoutMasterIdLst>
    <p:handoutMasterId r:id="rId77"/>
  </p:handoutMasterIdLst>
  <p:sldIdLst>
    <p:sldId id="2143" r:id="rId26"/>
    <p:sldId id="2140" r:id="rId27"/>
    <p:sldId id="2250" r:id="rId28"/>
    <p:sldId id="2224" r:id="rId29"/>
    <p:sldId id="2226" r:id="rId30"/>
    <p:sldId id="2227" r:id="rId31"/>
    <p:sldId id="332" r:id="rId32"/>
    <p:sldId id="333" r:id="rId33"/>
    <p:sldId id="2272" r:id="rId34"/>
    <p:sldId id="2281" r:id="rId35"/>
    <p:sldId id="2264" r:id="rId36"/>
    <p:sldId id="288" r:id="rId37"/>
    <p:sldId id="2193" r:id="rId38"/>
    <p:sldId id="2270" r:id="rId39"/>
    <p:sldId id="2275" r:id="rId40"/>
    <p:sldId id="2276" r:id="rId41"/>
    <p:sldId id="2273" r:id="rId42"/>
    <p:sldId id="2279" r:id="rId43"/>
    <p:sldId id="2280" r:id="rId44"/>
    <p:sldId id="2255" r:id="rId45"/>
    <p:sldId id="2265" r:id="rId46"/>
    <p:sldId id="2253" r:id="rId47"/>
    <p:sldId id="2252" r:id="rId48"/>
    <p:sldId id="2071" r:id="rId49"/>
    <p:sldId id="2254" r:id="rId50"/>
    <p:sldId id="2194" r:id="rId51"/>
    <p:sldId id="2096" r:id="rId52"/>
    <p:sldId id="2277" r:id="rId53"/>
    <p:sldId id="2266" r:id="rId54"/>
    <p:sldId id="2258" r:id="rId55"/>
    <p:sldId id="2033" r:id="rId56"/>
    <p:sldId id="2269" r:id="rId57"/>
    <p:sldId id="2097" r:id="rId58"/>
    <p:sldId id="2260" r:id="rId59"/>
    <p:sldId id="2191" r:id="rId60"/>
    <p:sldId id="2267" r:id="rId61"/>
    <p:sldId id="2192" r:id="rId62"/>
    <p:sldId id="2186" r:id="rId63"/>
    <p:sldId id="2274" r:id="rId64"/>
    <p:sldId id="2257" r:id="rId65"/>
    <p:sldId id="2068" r:id="rId66"/>
    <p:sldId id="2125" r:id="rId67"/>
    <p:sldId id="2066" r:id="rId68"/>
    <p:sldId id="1954" r:id="rId69"/>
    <p:sldId id="1953" r:id="rId70"/>
    <p:sldId id="2120" r:id="rId71"/>
    <p:sldId id="2148" r:id="rId72"/>
    <p:sldId id="2122" r:id="rId73"/>
    <p:sldId id="2188" r:id="rId74"/>
    <p:sldId id="2263" r:id="rId75"/>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 AI workshop" id="{E3D94F31-5826-428C-A1B0-DF5626599A2B}">
          <p14:sldIdLst>
            <p14:sldId id="2143"/>
            <p14:sldId id="2140"/>
            <p14:sldId id="2250"/>
            <p14:sldId id="2224"/>
            <p14:sldId id="2226"/>
            <p14:sldId id="2227"/>
            <p14:sldId id="332"/>
            <p14:sldId id="333"/>
            <p14:sldId id="2272"/>
            <p14:sldId id="2281"/>
            <p14:sldId id="2264"/>
            <p14:sldId id="288"/>
            <p14:sldId id="2193"/>
            <p14:sldId id="2270"/>
            <p14:sldId id="2275"/>
            <p14:sldId id="2276"/>
            <p14:sldId id="2273"/>
            <p14:sldId id="2279"/>
            <p14:sldId id="2280"/>
            <p14:sldId id="2255"/>
            <p14:sldId id="2265"/>
            <p14:sldId id="2253"/>
            <p14:sldId id="2252"/>
            <p14:sldId id="2071"/>
            <p14:sldId id="2254"/>
            <p14:sldId id="2194"/>
            <p14:sldId id="2096"/>
            <p14:sldId id="2277"/>
          </p14:sldIdLst>
        </p14:section>
        <p14:section name="2 | Connect with Microsoft" id="{DD596776-0BD8-43B7-9EA5-922591020889}">
          <p14:sldIdLst>
            <p14:sldId id="2266"/>
            <p14:sldId id="2258"/>
            <p14:sldId id="2033"/>
            <p14:sldId id="2269"/>
          </p14:sldIdLst>
        </p14:section>
        <p14:section name="3 | Let's start hacking" id="{3DF2A85A-01FC-4930-B370-709283BAEF6D}">
          <p14:sldIdLst>
            <p14:sldId id="2097"/>
            <p14:sldId id="2260"/>
            <p14:sldId id="2191"/>
            <p14:sldId id="2267"/>
            <p14:sldId id="2192"/>
          </p14:sldIdLst>
        </p14:section>
        <p14:section name="Appendix | Useful slides to add" id="{3BF181D9-90C9-46CC-B5FA-FFC8BEDC3178}">
          <p14:sldIdLst>
            <p14:sldId id="2186"/>
            <p14:sldId id="2274"/>
            <p14:sldId id="2257"/>
            <p14:sldId id="2068"/>
            <p14:sldId id="2125"/>
            <p14:sldId id="2066"/>
            <p14:sldId id="1954"/>
            <p14:sldId id="1953"/>
            <p14:sldId id="2120"/>
            <p14:sldId id="2148"/>
            <p14:sldId id="2122"/>
            <p14:sldId id="2188"/>
            <p14:sldId id="2263"/>
          </p14:sldIdLst>
        </p14:section>
        <p14:section name="Appendix |  Useful videos" id="{9D44FF2F-A721-4D02-B47C-B40BC10142D3}">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Craig Kitterman" initials="CK" lastIdx="1" clrIdx="5">
    <p:extLst/>
  </p:cmAuthor>
  <p:cmAuthor id="6" name="Craig Kitterman" initials="CK [2]" lastIdx="1" clrIdx="6">
    <p:extLst/>
  </p:cmAuthor>
  <p:cmAuthor id="7" name="JC Mackin" initials="JM" lastIdx="128" clrIdx="7"/>
  <p:cmAuthor id="8" name="Susan Ibach" initials="SI" lastIdx="114" clrIdx="8"/>
  <p:cmAuthor id="9" name="Juli May" initials="JM" lastIdx="28" clrIdx="9"/>
  <p:cmAuthor id="10" name="Peter Esko" initials="" lastIdx="2" clrIdx="10"/>
  <p:cmAuthor id="11" name="David Jeppesen" initials="DJ" lastIdx="36" clrIdx="11">
    <p:extLst/>
  </p:cmAuthor>
  <p:cmAuthor id="12" name="Justin Garrett" initials="JG" lastIdx="34" clrIdx="12">
    <p:extLst/>
  </p:cmAuthor>
  <p:cmAuthor id="13" name="Alan Deeth" initials="AD" lastIdx="9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59CFF"/>
    <a:srgbClr val="000000"/>
    <a:srgbClr val="E5E5E5"/>
    <a:srgbClr val="F37918"/>
    <a:srgbClr val="003C6C"/>
    <a:srgbClr val="009EFF"/>
    <a:srgbClr val="EAEAEA"/>
    <a:srgbClr val="E2E2E2"/>
    <a:srgbClr val="4E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64981" autoAdjust="0"/>
  </p:normalViewPr>
  <p:slideViewPr>
    <p:cSldViewPr>
      <p:cViewPr varScale="1">
        <p:scale>
          <a:sx n="87" d="100"/>
          <a:sy n="87" d="100"/>
        </p:scale>
        <p:origin x="1188" y="96"/>
      </p:cViewPr>
      <p:guideLst>
        <p:guide orient="horz" pos="2203"/>
        <p:guide pos="3917"/>
      </p:guideLst>
    </p:cSldViewPr>
  </p:slideViewPr>
  <p:outlineViewPr>
    <p:cViewPr>
      <p:scale>
        <a:sx n="33" d="100"/>
        <a:sy n="33" d="100"/>
      </p:scale>
      <p:origin x="0" y="-879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640" y="3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1.xml"/><Relationship Id="rId39" Type="http://schemas.openxmlformats.org/officeDocument/2006/relationships/slide" Target="slides/slide14.xml"/><Relationship Id="rId21" Type="http://schemas.openxmlformats.org/officeDocument/2006/relationships/slideMaster" Target="slideMasters/slideMaster18.xml"/><Relationship Id="rId34" Type="http://schemas.openxmlformats.org/officeDocument/2006/relationships/slide" Target="slides/slide9.xml"/><Relationship Id="rId42" Type="http://schemas.openxmlformats.org/officeDocument/2006/relationships/slide" Target="slides/slide17.xml"/><Relationship Id="rId47" Type="http://schemas.openxmlformats.org/officeDocument/2006/relationships/slide" Target="slides/slide22.xml"/><Relationship Id="rId50" Type="http://schemas.openxmlformats.org/officeDocument/2006/relationships/slide" Target="slides/slide25.xml"/><Relationship Id="rId55" Type="http://schemas.openxmlformats.org/officeDocument/2006/relationships/slide" Target="slides/slide30.xml"/><Relationship Id="rId63" Type="http://schemas.openxmlformats.org/officeDocument/2006/relationships/slide" Target="slides/slide38.xml"/><Relationship Id="rId68" Type="http://schemas.openxmlformats.org/officeDocument/2006/relationships/slide" Target="slides/slide43.xml"/><Relationship Id="rId76"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46.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7.xml"/><Relationship Id="rId37" Type="http://schemas.openxmlformats.org/officeDocument/2006/relationships/slide" Target="slides/slide12.xml"/><Relationship Id="rId40" Type="http://schemas.openxmlformats.org/officeDocument/2006/relationships/slide" Target="slides/slide15.xml"/><Relationship Id="rId45" Type="http://schemas.openxmlformats.org/officeDocument/2006/relationships/slide" Target="slides/slide20.xml"/><Relationship Id="rId53" Type="http://schemas.openxmlformats.org/officeDocument/2006/relationships/slide" Target="slides/slide28.xml"/><Relationship Id="rId58" Type="http://schemas.openxmlformats.org/officeDocument/2006/relationships/slide" Target="slides/slide33.xml"/><Relationship Id="rId66" Type="http://schemas.openxmlformats.org/officeDocument/2006/relationships/slide" Target="slides/slide41.xml"/><Relationship Id="rId74" Type="http://schemas.openxmlformats.org/officeDocument/2006/relationships/slide" Target="slides/slide49.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36.xml"/><Relationship Id="rId82"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6.xml"/><Relationship Id="rId44" Type="http://schemas.openxmlformats.org/officeDocument/2006/relationships/slide" Target="slides/slide19.xml"/><Relationship Id="rId52" Type="http://schemas.openxmlformats.org/officeDocument/2006/relationships/slide" Target="slides/slide27.xml"/><Relationship Id="rId60" Type="http://schemas.openxmlformats.org/officeDocument/2006/relationships/slide" Target="slides/slide35.xml"/><Relationship Id="rId65" Type="http://schemas.openxmlformats.org/officeDocument/2006/relationships/slide" Target="slides/slide40.xml"/><Relationship Id="rId73" Type="http://schemas.openxmlformats.org/officeDocument/2006/relationships/slide" Target="slides/slide4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2.xml"/><Relationship Id="rId30" Type="http://schemas.openxmlformats.org/officeDocument/2006/relationships/slide" Target="slides/slide5.xml"/><Relationship Id="rId35" Type="http://schemas.openxmlformats.org/officeDocument/2006/relationships/slide" Target="slides/slide10.xml"/><Relationship Id="rId43" Type="http://schemas.openxmlformats.org/officeDocument/2006/relationships/slide" Target="slides/slide18.xml"/><Relationship Id="rId48" Type="http://schemas.openxmlformats.org/officeDocument/2006/relationships/slide" Target="slides/slide23.xml"/><Relationship Id="rId56" Type="http://schemas.openxmlformats.org/officeDocument/2006/relationships/slide" Target="slides/slide31.xml"/><Relationship Id="rId64" Type="http://schemas.openxmlformats.org/officeDocument/2006/relationships/slide" Target="slides/slide39.xml"/><Relationship Id="rId69" Type="http://schemas.openxmlformats.org/officeDocument/2006/relationships/slide" Target="slides/slide44.xml"/><Relationship Id="rId77"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26.xml"/><Relationship Id="rId72" Type="http://schemas.openxmlformats.org/officeDocument/2006/relationships/slide" Target="slides/slide47.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8.xml"/><Relationship Id="rId38" Type="http://schemas.openxmlformats.org/officeDocument/2006/relationships/slide" Target="slides/slide13.xml"/><Relationship Id="rId46" Type="http://schemas.openxmlformats.org/officeDocument/2006/relationships/slide" Target="slides/slide21.xml"/><Relationship Id="rId59" Type="http://schemas.openxmlformats.org/officeDocument/2006/relationships/slide" Target="slides/slide34.xml"/><Relationship Id="rId67" Type="http://schemas.openxmlformats.org/officeDocument/2006/relationships/slide" Target="slides/slide42.xml"/><Relationship Id="rId20" Type="http://schemas.openxmlformats.org/officeDocument/2006/relationships/slideMaster" Target="slideMasters/slideMaster17.xml"/><Relationship Id="rId41" Type="http://schemas.openxmlformats.org/officeDocument/2006/relationships/slide" Target="slides/slide16.xml"/><Relationship Id="rId54" Type="http://schemas.openxmlformats.org/officeDocument/2006/relationships/slide" Target="slides/slide29.xml"/><Relationship Id="rId62" Type="http://schemas.openxmlformats.org/officeDocument/2006/relationships/slide" Target="slides/slide37.xml"/><Relationship Id="rId70" Type="http://schemas.openxmlformats.org/officeDocument/2006/relationships/slide" Target="slides/slide45.xml"/><Relationship Id="rId75"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3.xml"/><Relationship Id="rId36" Type="http://schemas.openxmlformats.org/officeDocument/2006/relationships/slide" Target="slides/slide11.xml"/><Relationship Id="rId49" Type="http://schemas.openxmlformats.org/officeDocument/2006/relationships/slide" Target="slides/slide24.xml"/><Relationship Id="rId57"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10/10/2018 12:24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10/10/2018 12:24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services/machine-learning-studio/"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python.org/" TargetMode="External"/><Relationship Id="rId4" Type="http://schemas.openxmlformats.org/officeDocument/2006/relationships/hyperlink" Target="https://www.r-project.org/"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microsoft.com/en-us/ai/ai-for-humanitarian-action"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chainer.org/" TargetMode="External"/><Relationship Id="rId13" Type="http://schemas.openxmlformats.org/officeDocument/2006/relationships/hyperlink" Target="https://drill.apache.org/" TargetMode="External"/><Relationship Id="rId3" Type="http://schemas.openxmlformats.org/officeDocument/2006/relationships/hyperlink" Target="https://azure.microsoft.com/services/machine-learning-services/" TargetMode="External"/><Relationship Id="rId7" Type="http://schemas.openxmlformats.org/officeDocument/2006/relationships/hyperlink" Target="https://www.tensorflow.org/" TargetMode="External"/><Relationship Id="rId12" Type="http://schemas.openxmlformats.org/officeDocument/2006/relationships/hyperlink" Target="http://www.cs.waikato.ac.nz/ml/weka/" TargetMode="External"/><Relationship Id="rId17" Type="http://schemas.openxmlformats.org/officeDocument/2006/relationships/hyperlink" Target="https://azuremarketplace.microsoft.com/marketplace/apps/microsoft-ads.standard-data-science-vm" TargetMode="External"/><Relationship Id="rId2" Type="http://schemas.openxmlformats.org/officeDocument/2006/relationships/slide" Target="../slides/slide24.xml"/><Relationship Id="rId16" Type="http://schemas.openxmlformats.org/officeDocument/2006/relationships/hyperlink" Target="https://docs.microsoft.com/en-us/azure/machine-learning/data-science-virtual-machine/linux-dsvm-intro" TargetMode="External"/><Relationship Id="rId1" Type="http://schemas.openxmlformats.org/officeDocument/2006/relationships/notesMaster" Target="../notesMasters/notesMaster1.xml"/><Relationship Id="rId6" Type="http://schemas.openxmlformats.org/officeDocument/2006/relationships/hyperlink" Target="https://www.microsoft.com/en-us/cognitive-toolkit/" TargetMode="External"/><Relationship Id="rId11" Type="http://schemas.openxmlformats.org/officeDocument/2006/relationships/hyperlink" Target="http://rattle.togaware.com/" TargetMode="External"/><Relationship Id="rId5" Type="http://schemas.openxmlformats.org/officeDocument/2006/relationships/hyperlink" Target="https://juliacomputing.com/products/juliapro.html" TargetMode="External"/><Relationship Id="rId15" Type="http://schemas.openxmlformats.org/officeDocument/2006/relationships/hyperlink" Target="https://docs.microsoft.com/en-us/azure/machine-learning/data-science-virtual-machine/dsvm-ubuntu-intro" TargetMode="External"/><Relationship Id="rId10" Type="http://schemas.openxmlformats.org/officeDocument/2006/relationships/hyperlink" Target="https://xgboost.readthedocs.org/en/latest/" TargetMode="External"/><Relationship Id="rId4" Type="http://schemas.openxmlformats.org/officeDocument/2006/relationships/hyperlink" Target="https://docs.microsoft.com/machine-learning-server/index" TargetMode="External"/><Relationship Id="rId9" Type="http://schemas.openxmlformats.org/officeDocument/2006/relationships/hyperlink" Target="https://github.com/JohnLangford/vowpal_wabbit" TargetMode="External"/><Relationship Id="rId14" Type="http://schemas.openxmlformats.org/officeDocument/2006/relationships/hyperlink" Target="https://azuremarketplace.microsoft.com/marketplace/apps/microsoft-ads.windows-data-science-vm?tab=PlansAndPrice"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na01.safelinks.protection.outlook.com/?url=https://imaginecup.microsoft.com/en-us/Team/c095c808-7359-4ea9-8302-dc3664f42e6c&amp;data=02|01|justgar@microsoft.com|963422d5516045dc6edf08d62d4bf951|72f988bf86f141af91ab2d7cd011db47|1|0|636746201651499464&amp;sdata=lov/jrneHdV89AqpnhIC7WGps2E7wkApSgydSuEu/jE%3D&amp;reserved=0" TargetMode="External"/><Relationship Id="rId7" Type="http://schemas.openxmlformats.org/officeDocument/2006/relationships/hyperlink" Target="https://na01.safelinks.protection.outlook.com/?url=https://imaginecup.microsoft.com/en-us/Team/67511695-dfac-45a3-83bb-5693c8f94c9b&amp;data=02|01|justgar@microsoft.com|963422d5516045dc6edf08d62d4bf951|72f988bf86f141af91ab2d7cd011db47|1|0|636746201651609539&amp;sdata=eJp17pPVbCXRJZqeKdxolLoH%2BvH5pnnJRXF8IfxWOvY%3D&amp;reserved=0"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na01.safelinks.protection.outlook.com/?url=https://imaginecup.microsoft.com/en-us/Team/Index/0fce14a2-86b4-46f6-898e-0ce99447049f&amp;data=02|01|justgar@microsoft.com|963422d5516045dc6edf08d62d4bf951|72f988bf86f141af91ab2d7cd011db47|1|0|636746201651569511&amp;sdata=aL4YtD68JG/dsukPLTFsGdbdevI3UVV765akM/v5LsU%3D&amp;reserved=0" TargetMode="External"/><Relationship Id="rId5" Type="http://schemas.openxmlformats.org/officeDocument/2006/relationships/hyperlink" Target="https://na01.safelinks.protection.outlook.com/?url=https://imaginecup.microsoft.com/en-us/Team/a988c32b-d4ea-43ba-8bf9-d35c4f1f5e22&amp;data=02|01|justgar@microsoft.com|963422d5516045dc6edf08d62d4bf951|72f988bf86f141af91ab2d7cd011db47|1|0|636746201651539492&amp;sdata=u6TWR/RBVJ4bU%2BJiC0c1cYO9qwgods%2BK93Xd98oQLDc%3D&amp;reserved=0" TargetMode="External"/><Relationship Id="rId4" Type="http://schemas.openxmlformats.org/officeDocument/2006/relationships/hyperlink" Target="https://na01.safelinks.protection.outlook.com/?url=https://imaginecup.microsoft.com/en-us/Team/460fd69f-495e-4997-b29c-b9071a1a89d0&amp;data=02|01|justgar@microsoft.com|963422d5516045dc6edf08d62d4bf951|72f988bf86f141af91ab2d7cd011db47|1|0|636746201651529478&amp;sdata=WjjprM2x2gDuGpS%2BHpT84LXPYpiXaE1kUCW%2Bzeu6Ivs%3D&amp;reserved=0"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1138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https://github.com/Microsoft/computerscience/tree/master/Events/Event-In-Box/Machine%20Learning%20Challenge</a:t>
            </a:r>
          </a:p>
          <a:p>
            <a:r>
              <a:rPr lang="en-US" dirty="0"/>
              <a:t>//we suggest you pull this into your own Azure ML Studio to show the model running. Set-up takes about 20 mins prior to this presentation.</a:t>
            </a:r>
          </a:p>
          <a:p>
            <a:endParaRPr lang="en-US" dirty="0"/>
          </a:p>
          <a:p>
            <a:r>
              <a:rPr lang="en-US" sz="900" b="0" i="0" u="none" strike="noStrike" kern="1200" dirty="0">
                <a:solidFill>
                  <a:schemeClr val="tx1"/>
                </a:solidFill>
                <a:effectLst/>
                <a:latin typeface="Segoe UI Light" pitchFamily="34" charset="0"/>
                <a:ea typeface="+mn-ea"/>
                <a:cs typeface="+mn-cs"/>
                <a:hlinkClick r:id="rId3"/>
              </a:rPr>
              <a:t>Azure Machine Learning Studio</a:t>
            </a:r>
            <a:r>
              <a:rPr lang="en-US" sz="900" b="0" i="0" kern="1200" dirty="0">
                <a:solidFill>
                  <a:schemeClr val="tx1"/>
                </a:solidFill>
                <a:effectLst/>
                <a:latin typeface="Segoe UI Light" pitchFamily="34" charset="0"/>
                <a:ea typeface="+mn-ea"/>
                <a:cs typeface="+mn-cs"/>
              </a:rPr>
              <a:t> is a cloud-based predictive-analytics service that offers a streamlined experience for data scientists of all skill levels. It features an easy to use, drag-and-drop interface for building machine-learning models. It comes with a library of time-saving experiments and features best-in-class algorithms developed and tested in the real world by Microsoft businesses such as Bing. And its built-in support for </a:t>
            </a:r>
            <a:r>
              <a:rPr lang="en-US" sz="900" b="0" i="0" u="none" strike="noStrike" kern="1200" dirty="0">
                <a:solidFill>
                  <a:schemeClr val="tx1"/>
                </a:solidFill>
                <a:effectLst/>
                <a:latin typeface="Segoe UI Light" pitchFamily="34" charset="0"/>
                <a:ea typeface="+mn-ea"/>
                <a:cs typeface="+mn-cs"/>
                <a:hlinkClick r:id="rId4"/>
              </a:rPr>
              <a:t>R</a:t>
            </a:r>
            <a:r>
              <a:rPr lang="en-US" sz="900" b="0" i="0" kern="120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hlinkClick r:id="rId5"/>
              </a:rPr>
              <a:t>Python</a:t>
            </a:r>
            <a:r>
              <a:rPr lang="en-US" sz="900" b="0" i="0" kern="1200" dirty="0">
                <a:solidFill>
                  <a:schemeClr val="tx1"/>
                </a:solidFill>
                <a:effectLst/>
                <a:latin typeface="Segoe UI Light" pitchFamily="34" charset="0"/>
                <a:ea typeface="+mn-ea"/>
                <a:cs typeface="+mn-cs"/>
              </a:rPr>
              <a:t> means you can build custom scripts to customize your model. Once you've built and trained your model, you can easily expose it as a Web service that is consumable from a variety of programming languages.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//Step through the building of a flight-tracking model here: https://github.com/Microsoft/computerscience/blob/master/Events/Event-In-Box/Machine%20Learning%20Challenge/Machine%20Learning%20Challenge.md</a:t>
            </a:r>
            <a:endParaRPr lang="en-US" dirty="0"/>
          </a:p>
          <a:p>
            <a:endParaRPr lang="en-US" dirty="0"/>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71302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890622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9"/>
              </a:spcAft>
              <a:buFont typeface="Courier New" panose="02070309020205020404" pitchFamily="49" charset="0"/>
              <a:buNone/>
            </a:pPr>
            <a:r>
              <a:rPr lang="en-US" dirty="0"/>
              <a:t>My take on this (and Microsoft’s take as well </a:t>
            </a:r>
            <a:r>
              <a:rPr lang="en-US" dirty="0">
                <a:sym typeface="Wingdings" panose="05000000000000000000" pitchFamily="2" charset="2"/>
              </a:rPr>
              <a:t>) is that we should be using AI to enable and empower everyone.</a:t>
            </a:r>
          </a:p>
          <a:p>
            <a:pPr marL="0" indent="0">
              <a:lnSpc>
                <a:spcPct val="107000"/>
              </a:lnSpc>
              <a:spcAft>
                <a:spcPts val="809"/>
              </a:spcAft>
              <a:buFont typeface="Courier New" panose="02070309020205020404" pitchFamily="49" charset="0"/>
              <a:buNone/>
            </a:pPr>
            <a:endParaRPr lang="en-US" dirty="0">
              <a:sym typeface="Wingdings" panose="05000000000000000000" pitchFamily="2" charset="2"/>
            </a:endParaRPr>
          </a:p>
          <a:p>
            <a:pPr marL="0" indent="0">
              <a:lnSpc>
                <a:spcPct val="107000"/>
              </a:lnSpc>
              <a:spcAft>
                <a:spcPts val="809"/>
              </a:spcAft>
              <a:buFont typeface="Courier New" panose="02070309020205020404" pitchFamily="49" charset="0"/>
              <a:buNone/>
            </a:pPr>
            <a:r>
              <a:rPr lang="en-US" dirty="0"/>
              <a:t>I think of Microsoft as doing this in three main ways:</a:t>
            </a:r>
          </a:p>
          <a:p>
            <a:pPr marL="228600" indent="-228600">
              <a:lnSpc>
                <a:spcPct val="107000"/>
              </a:lnSpc>
              <a:spcAft>
                <a:spcPts val="809"/>
              </a:spcAft>
              <a:buFont typeface="Courier New" panose="02070309020205020404" pitchFamily="49" charset="0"/>
              <a:buAutoNum type="arabicPeriod"/>
            </a:pPr>
            <a:r>
              <a:rPr lang="en-US" dirty="0"/>
              <a:t>Creating products that use AI in innovative ways enable all users </a:t>
            </a:r>
          </a:p>
          <a:p>
            <a:pPr marL="228600" indent="-228600">
              <a:lnSpc>
                <a:spcPct val="107000"/>
              </a:lnSpc>
              <a:spcAft>
                <a:spcPts val="809"/>
              </a:spcAft>
              <a:buFont typeface="Courier New" panose="02070309020205020404" pitchFamily="49" charset="0"/>
              <a:buAutoNum type="arabicPeriod"/>
            </a:pPr>
            <a:r>
              <a:rPr lang="en-US" dirty="0"/>
              <a:t>Building tools that developers such as yourselves can use to create (I’ll be showing you how to use some of these tools later)</a:t>
            </a:r>
          </a:p>
          <a:p>
            <a:pPr marL="228600" marR="0" lvl="0" indent="-228600" algn="l" defTabSz="932742" rtl="0" eaLnBrk="1" fontAlgn="auto" latinLnBrk="0" hangingPunct="1">
              <a:lnSpc>
                <a:spcPct val="107000"/>
              </a:lnSpc>
              <a:spcBef>
                <a:spcPts val="0"/>
              </a:spcBef>
              <a:spcAft>
                <a:spcPts val="809"/>
              </a:spcAft>
              <a:buClrTx/>
              <a:buSzTx/>
              <a:buFont typeface="Courier New" panose="02070309020205020404" pitchFamily="49" charset="0"/>
              <a:buAutoNum type="arabicPeriod"/>
              <a:tabLst/>
              <a:defRPr/>
            </a:pPr>
            <a:r>
              <a:rPr lang="en-US" dirty="0"/>
              <a:t>Actively contributing to the global dialogue of ethical implications of AI. We believe AI should augment human capability – help us eliminate mundane and repetitive tasks and instead be more productive and creative. </a:t>
            </a:r>
            <a:r>
              <a:rPr lang="en-US" sz="900" kern="1200" dirty="0">
                <a:solidFill>
                  <a:schemeClr val="tx1"/>
                </a:solidFill>
                <a:effectLst/>
                <a:latin typeface="Segoe UI Light" pitchFamily="34" charset="0"/>
                <a:ea typeface="+mn-ea"/>
                <a:cs typeface="+mn-cs"/>
              </a:rPr>
              <a:t>Harnessing its potential also requires us to adopt an open &amp; questioning mindset. We have a shared responsibility to ensure that that the models that we build (and the AI experiences that consume them) are fair, reliable and safe, private and secure, inclusive, transparent, and accountable. We’re </a:t>
            </a:r>
            <a:r>
              <a:rPr lang="en-US" dirty="0"/>
              <a:t>working with technology communities, governments, universities, and organizations on this.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//this is super popular right now so spend as much time on it as you feel qualified to say. We’re getting a lot of input from hack organizers and students that they want a tech platform provider like Microsoft to speak-up on ethics. You can skim the first 20-page Foreword or read the entire 130 page e-book on Microsoft’s positions here: https://news.microsoft.com/futurecomputed/ .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//optionally bridge to Microsoft Mission slide, see appendix if you want to pull it in</a:t>
            </a:r>
          </a:p>
          <a:p>
            <a:pPr marL="0" indent="0">
              <a:lnSpc>
                <a:spcPct val="107000"/>
              </a:lnSpc>
              <a:spcAft>
                <a:spcPts val="809"/>
              </a:spcAft>
              <a:buFont typeface="Courier New" panose="02070309020205020404" pitchFamily="49" charset="0"/>
              <a:buNone/>
            </a:pPr>
            <a:endParaRPr lang="en-US" dirty="0"/>
          </a:p>
          <a:p>
            <a:pPr marL="0" indent="0">
              <a:lnSpc>
                <a:spcPct val="107000"/>
              </a:lnSpc>
              <a:spcAft>
                <a:spcPts val="809"/>
              </a:spcAft>
              <a:buFont typeface="Courier New" panose="02070309020205020404" pitchFamily="49"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044C21-17AD-413B-B255-9EA856717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6127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//to prep for talk track on this slide, see https://www.microsoft.com/en-us/ai/ai-for-good.  Videos are particularly good. This is about rich storytelling and personal connection to technology and using concrete examples of why AI will change the World. Speaker can fill 20 seconds or 5 minutes according to preference. The grants are important to academic audiences because many of them (in grad school) may apply or join open source projects for the same.</a:t>
            </a:r>
          </a:p>
          <a:p>
            <a:pPr defTabSz="950464">
              <a:spcAft>
                <a:spcPts val="346"/>
              </a:spcAft>
              <a:defRPr/>
            </a:pPr>
            <a:endParaRPr lang="en-US" dirty="0"/>
          </a:p>
          <a:p>
            <a:r>
              <a:rPr lang="en-US" sz="900" b="1" i="0" kern="1200" dirty="0">
                <a:solidFill>
                  <a:schemeClr val="tx1"/>
                </a:solidFill>
                <a:effectLst/>
                <a:latin typeface="Segoe UI Light" pitchFamily="34" charset="0"/>
                <a:ea typeface="+mn-ea"/>
                <a:cs typeface="+mn-cs"/>
              </a:rPr>
              <a:t>AI for Good </a:t>
            </a:r>
            <a:r>
              <a:rPr lang="en-US" sz="900" b="0" i="0" kern="1200" dirty="0">
                <a:solidFill>
                  <a:schemeClr val="tx1"/>
                </a:solidFill>
                <a:effectLst/>
                <a:latin typeface="Segoe UI Light" pitchFamily="34" charset="0"/>
                <a:ea typeface="+mn-ea"/>
                <a:cs typeface="+mn-cs"/>
              </a:rPr>
              <a:t>is Microsoft’s commitment to providing technology, resource, and expertise to empower those working to solve humanitarian issues and create a more sustainable and accessible world.</a:t>
            </a:r>
          </a:p>
          <a:p>
            <a:pPr defTabSz="950464">
              <a:spcAft>
                <a:spcPts val="346"/>
              </a:spcAft>
              <a:defRPr/>
            </a:pPr>
            <a:r>
              <a:rPr lang="en-US" dirty="0"/>
              <a:t>$115M in grants over next few years:</a:t>
            </a:r>
          </a:p>
          <a:p>
            <a:pPr marL="171450" indent="-171450" defTabSz="950464">
              <a:spcAft>
                <a:spcPts val="346"/>
              </a:spcAft>
              <a:buFont typeface="Wingdings" panose="05000000000000000000" pitchFamily="2" charset="2"/>
              <a:buChar char="§"/>
              <a:defRPr/>
            </a:pPr>
            <a:r>
              <a:rPr lang="en-US" dirty="0"/>
              <a:t>AI for Earth $50M</a:t>
            </a:r>
          </a:p>
          <a:p>
            <a:pPr marL="171450" indent="-171450" defTabSz="950464">
              <a:spcAft>
                <a:spcPts val="346"/>
              </a:spcAft>
              <a:buFont typeface="Wingdings" panose="05000000000000000000" pitchFamily="2" charset="2"/>
              <a:buChar char="§"/>
              <a:defRPr/>
            </a:pPr>
            <a:r>
              <a:rPr lang="en-US" dirty="0"/>
              <a:t>AI for Accessibility $25M</a:t>
            </a:r>
          </a:p>
          <a:p>
            <a:pPr marL="171450" indent="-171450" defTabSz="950464">
              <a:spcAft>
                <a:spcPts val="346"/>
              </a:spcAft>
              <a:buFont typeface="Wingdings" panose="05000000000000000000" pitchFamily="2" charset="2"/>
              <a:buChar char="§"/>
              <a:defRPr/>
            </a:pPr>
            <a:r>
              <a:rPr lang="en-US" dirty="0"/>
              <a:t>AI for Humanitarian $40M</a:t>
            </a:r>
          </a:p>
          <a:p>
            <a:pPr marL="0" indent="0" defTabSz="950464">
              <a:spcAft>
                <a:spcPts val="346"/>
              </a:spcAft>
              <a:buFont typeface="Wingdings" panose="05000000000000000000" pitchFamily="2" charset="2"/>
              <a:buNone/>
              <a:defRPr/>
            </a:pPr>
            <a:endParaRPr lang="en-US" dirty="0"/>
          </a:p>
          <a:p>
            <a:pPr marL="0" indent="0" defTabSz="950464">
              <a:spcAft>
                <a:spcPts val="346"/>
              </a:spcAft>
              <a:buFont typeface="Wingdings" panose="05000000000000000000" pitchFamily="2" charset="2"/>
              <a:buNone/>
              <a:defRPr/>
            </a:pPr>
            <a:r>
              <a:rPr lang="en-US" dirty="0"/>
              <a:t>//talk about your favorite examples and what they mean to you personally and professionally</a:t>
            </a:r>
          </a:p>
          <a:p>
            <a:pPr marL="0" indent="0" defTabSz="950464">
              <a:spcAft>
                <a:spcPts val="346"/>
              </a:spcAft>
              <a:buFont typeface="Wingdings" panose="05000000000000000000" pitchFamily="2" charset="2"/>
              <a:buNone/>
              <a:defRPr/>
            </a:pPr>
            <a:r>
              <a:rPr lang="en-US" sz="900" b="0" i="0" u="sng" kern="1200" dirty="0">
                <a:solidFill>
                  <a:schemeClr val="tx1"/>
                </a:solidFill>
                <a:effectLst/>
                <a:latin typeface="Segoe UI Light" pitchFamily="34" charset="0"/>
                <a:ea typeface="+mn-ea"/>
                <a:cs typeface="+mn-cs"/>
                <a:hlinkClick r:id="rId3"/>
              </a:rPr>
              <a:t>AI for Humanitarian Action</a:t>
            </a:r>
            <a:r>
              <a:rPr lang="en-US" sz="900" b="0" i="0" u="sng"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will harness the power of AI to focus on four priorities – helping the world recover from disasters, addressing the needs of children, protecting refugees and displaced people, and promoting respect for human rights.</a:t>
            </a:r>
            <a:endParaRPr lang="en-US" dirty="0"/>
          </a:p>
          <a:p>
            <a:pPr marL="171450" indent="-171450" defTabSz="950464">
              <a:spcAft>
                <a:spcPts val="346"/>
              </a:spcAft>
              <a:buFont typeface="Wingdings" panose="05000000000000000000" pitchFamily="2" charset="2"/>
              <a:buChar char="§"/>
              <a:defRPr/>
            </a:pPr>
            <a:endParaRPr lang="en-US" dirty="0"/>
          </a:p>
          <a:p>
            <a:r>
              <a:rPr lang="en-US" sz="900" b="1" i="0" kern="1200" dirty="0">
                <a:solidFill>
                  <a:schemeClr val="tx1"/>
                </a:solidFill>
                <a:effectLst/>
                <a:latin typeface="Segoe UI Light" pitchFamily="34" charset="0"/>
                <a:ea typeface="+mn-ea"/>
                <a:cs typeface="+mn-cs"/>
              </a:rPr>
              <a:t>Project Premonition</a:t>
            </a:r>
          </a:p>
          <a:p>
            <a:r>
              <a:rPr lang="en-US" sz="900" b="0" i="0" kern="1200" dirty="0">
                <a:solidFill>
                  <a:schemeClr val="tx1"/>
                </a:solidFill>
                <a:effectLst/>
                <a:latin typeface="Segoe UI Light" pitchFamily="34" charset="0"/>
                <a:ea typeface="+mn-ea"/>
                <a:cs typeface="+mn-cs"/>
              </a:rPr>
              <a:t>AI technology and cloud software enables Project Premonition researchers to detect and track pathogens to prevent outbreaks and protect biodiversity.</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Operation Smile gives hope to more children</a:t>
            </a:r>
          </a:p>
          <a:p>
            <a:r>
              <a:rPr lang="en-US" sz="900" b="0" i="0" kern="1200" dirty="0">
                <a:solidFill>
                  <a:schemeClr val="tx1"/>
                </a:solidFill>
                <a:effectLst/>
                <a:latin typeface="Segoe UI Light" pitchFamily="34" charset="0"/>
                <a:ea typeface="+mn-ea"/>
                <a:cs typeface="+mn-cs"/>
              </a:rPr>
              <a:t>Nonprofit partner Operation Smile uses a facial modeling algorithm and Microsoft Pix to improve their surgical outcomes and help more children in need of facial surgeries.</a:t>
            </a:r>
          </a:p>
          <a:p>
            <a:pPr marL="0" indent="0" defTabSz="950464">
              <a:spcAft>
                <a:spcPts val="346"/>
              </a:spcAft>
              <a:buFont typeface="Wingdings" panose="05000000000000000000" pitchFamily="2" charset="2"/>
              <a:buNone/>
              <a:defRPr/>
            </a:pPr>
            <a:endParaRPr lang="en-US" dirty="0"/>
          </a:p>
          <a:p>
            <a:r>
              <a:rPr lang="en-US" sz="900" b="1" i="0" kern="1200" dirty="0">
                <a:solidFill>
                  <a:schemeClr val="tx1"/>
                </a:solidFill>
                <a:effectLst/>
                <a:latin typeface="Segoe UI Light" pitchFamily="34" charset="0"/>
                <a:ea typeface="+mn-ea"/>
                <a:cs typeface="+mn-cs"/>
              </a:rPr>
              <a:t>The Yield</a:t>
            </a:r>
          </a:p>
          <a:p>
            <a:r>
              <a:rPr lang="en-US" sz="900" b="0" i="0" kern="1200" dirty="0">
                <a:solidFill>
                  <a:schemeClr val="tx1"/>
                </a:solidFill>
                <a:effectLst/>
                <a:latin typeface="Segoe UI Light" pitchFamily="34" charset="0"/>
                <a:ea typeface="+mn-ea"/>
                <a:cs typeface="+mn-cs"/>
              </a:rPr>
              <a:t>How do we feed the world without wrecking the planet? The Yield uses Microsoft AI to help farmers create localized predictions, so they know exactly when to plant, when to water, and when to harvest to create more food and less waste.</a:t>
            </a:r>
          </a:p>
          <a:p>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Iconem</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Historical sites are disappearing every day. The team at </a:t>
            </a:r>
            <a:r>
              <a:rPr lang="en-US" sz="900" b="0" i="0" kern="1200" dirty="0" err="1">
                <a:solidFill>
                  <a:schemeClr val="tx1"/>
                </a:solidFill>
                <a:effectLst/>
                <a:latin typeface="Segoe UI Light" pitchFamily="34" charset="0"/>
                <a:ea typeface="+mn-ea"/>
                <a:cs typeface="+mn-cs"/>
              </a:rPr>
              <a:t>Iconem</a:t>
            </a:r>
            <a:r>
              <a:rPr lang="en-US" sz="900" b="0" i="0" kern="1200" dirty="0">
                <a:solidFill>
                  <a:schemeClr val="tx1"/>
                </a:solidFill>
                <a:effectLst/>
                <a:latin typeface="Segoe UI Light" pitchFamily="34" charset="0"/>
                <a:ea typeface="+mn-ea"/>
                <a:cs typeface="+mn-cs"/>
              </a:rPr>
              <a:t> uses Microsoft AI to help preserve ancient architectural sites for future generations.</a:t>
            </a:r>
          </a:p>
          <a:p>
            <a:endParaRPr lang="en-US" sz="900" b="0" i="0" kern="1200" dirty="0">
              <a:solidFill>
                <a:schemeClr val="tx1"/>
              </a:solidFill>
              <a:effectLst/>
              <a:latin typeface="Segoe UI Light" pitchFamily="34" charset="0"/>
              <a:ea typeface="+mn-ea"/>
              <a:cs typeface="+mn-cs"/>
            </a:endParaRPr>
          </a:p>
          <a:p>
            <a:pPr marL="0" indent="0" defTabSz="950464">
              <a:spcAft>
                <a:spcPts val="346"/>
              </a:spcAft>
              <a:buFont typeface="Wingdings" panose="05000000000000000000" pitchFamily="2" charset="2"/>
              <a:buNone/>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7762269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effectLst/>
                <a:latin typeface="Segoe UI Light" pitchFamily="34" charset="0"/>
                <a:ea typeface="+mn-ea"/>
                <a:cs typeface="+mn-cs"/>
              </a:rPr>
              <a:t>One example, Microsoft also works with a company called Wild Me on a project called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err="1">
                <a:solidFill>
                  <a:schemeClr val="bg1">
                    <a:lumMod val="50000"/>
                  </a:schemeClr>
                </a:solidFill>
                <a:latin typeface="Calibri" panose="020F0502020204030204" pitchFamily="34" charset="0"/>
                <a:cs typeface="Calibri" panose="020F0502020204030204" pitchFamily="34" charset="0"/>
              </a:rPr>
              <a:t>Wildbook</a:t>
            </a:r>
            <a:r>
              <a:rPr lang="en-US" sz="800" dirty="0">
                <a:solidFill>
                  <a:schemeClr val="bg1">
                    <a:lumMod val="50000"/>
                  </a:schemeClr>
                </a:solidFill>
                <a:latin typeface="Calibri" panose="020F0502020204030204" pitchFamily="34" charset="0"/>
                <a:cs typeface="Calibri" panose="020F0502020204030204" pitchFamily="34" charset="0"/>
              </a:rPr>
              <a:t> is an o</a:t>
            </a:r>
            <a:r>
              <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endParaRPr lang="en-US" sz="800" kern="1200" dirty="0">
              <a:solidFill>
                <a:schemeClr val="tx1"/>
              </a:solidFill>
              <a:effectLst/>
              <a:latin typeface="Segoe UI Light" pitchFamily="34" charset="0"/>
              <a:ea typeface="+mn-ea"/>
              <a:cs typeface="+mn-cs"/>
            </a:endParaRPr>
          </a:p>
          <a:p>
            <a:r>
              <a:rPr lang="en-US" sz="800" kern="1200" dirty="0">
                <a:solidFill>
                  <a:schemeClr val="tx1"/>
                </a:solidFill>
                <a:effectLst/>
                <a:latin typeface="Segoe UI Light" pitchFamily="34" charset="0"/>
                <a:ea typeface="+mn-ea"/>
                <a:cs typeface="+mn-cs"/>
              </a:rPr>
              <a:t>Basically,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wants to identify and track specific individual animals from endangered species.</a:t>
            </a:r>
          </a:p>
          <a:p>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uses Azure’s cognitive services to identify individual animals in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432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err="1"/>
              <a:t>Willdbook</a:t>
            </a:r>
            <a:r>
              <a:rPr lang="en-US" dirty="0"/>
              <a:t> can use azure’s cognitive services to detect and identify not only animals based on their species… but…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69097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actually uses custom vision services + custom models to ID specific animals based on various traits.</a:t>
            </a:r>
          </a:p>
          <a:p>
            <a:r>
              <a:rPr lang="en-US" dirty="0"/>
              <a:t>For example, zebras have specific stripe patterns, and elephants have wrinkles. Whales have unique ridges on their tails.</a:t>
            </a:r>
          </a:p>
          <a:p>
            <a:endParaRPr lang="en-US" dirty="0"/>
          </a:p>
          <a:p>
            <a:r>
              <a:rPr lang="en-US" dirty="0"/>
              <a:t>So every type of animal needs a specifically trained model which are used to use mark &amp; recapture. </a:t>
            </a:r>
          </a:p>
          <a:p>
            <a:endParaRPr lang="en-US" dirty="0"/>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No OOTB content management </a:t>
            </a:r>
            <a:r>
              <a:rPr kumimoji="0" lang="en-US" sz="2200" b="0" i="0" u="none" strike="noStrike" kern="1200" cap="none" spc="0" normalizeH="0" baseline="0" noProof="0" dirty="0" err="1">
                <a:ln>
                  <a:noFill/>
                </a:ln>
                <a:solidFill>
                  <a:schemeClr val="bg1">
                    <a:lumMod val="50000"/>
                  </a:schemeClr>
                </a:solidFill>
                <a:effectLst/>
                <a:uLnTx/>
                <a:uFillTx/>
                <a:latin typeface="Calibri" panose="020F0502020204030204" pitchFamily="34" charset="0"/>
                <a:cs typeface="Calibri" panose="020F0502020204030204" pitchFamily="34" charset="0"/>
              </a:rPr>
              <a:t>syste</a:t>
            </a:r>
            <a:r>
              <a:rPr lang="en-US" sz="2200" dirty="0">
                <a:solidFill>
                  <a:schemeClr val="bg1">
                    <a:lumMod val="50000"/>
                  </a:schemeClr>
                </a:solidFill>
                <a:latin typeface="Calibri" panose="020F0502020204030204" pitchFamily="34" charset="0"/>
                <a:cs typeface="Calibri" panose="020F0502020204030204" pitchFamily="34" charset="0"/>
              </a:rPr>
              <a:t>m (CMS)</a:t>
            </a:r>
            <a:endParaRPr kumimoji="0" lang="en-US" sz="2200" b="0" i="0" u="none" strike="noStrike" kern="1200" cap="none" spc="0" normalizeH="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lang="en-US" sz="2200" dirty="0">
                <a:solidFill>
                  <a:schemeClr val="bg1">
                    <a:lumMod val="50000"/>
                  </a:schemeClr>
                </a:solidFill>
                <a:latin typeface="Calibri" panose="020F0502020204030204" pitchFamily="34" charset="0"/>
                <a:cs typeface="Calibri" panose="020F0502020204030204" pitchFamily="34" charset="0"/>
              </a:rPr>
              <a:t>Build it: </a:t>
            </a:r>
            <a:r>
              <a:rPr lang="en-US" sz="2200" dirty="0" err="1">
                <a:solidFill>
                  <a:schemeClr val="bg1">
                    <a:lumMod val="50000"/>
                  </a:schemeClr>
                </a:solidFill>
                <a:latin typeface="Calibri" panose="020F0502020204030204" pitchFamily="34" charset="0"/>
                <a:cs typeface="Calibri" panose="020F0502020204030204" pitchFamily="34" charset="0"/>
              </a:rPr>
              <a:t>Wildbook</a:t>
            </a:r>
            <a:r>
              <a:rPr lang="en-US" sz="2200" dirty="0">
                <a:solidFill>
                  <a:schemeClr val="bg1">
                    <a:lumMod val="50000"/>
                  </a:schemeClr>
                </a:solidFill>
                <a:latin typeface="Calibri" panose="020F0502020204030204" pitchFamily="34" charset="0"/>
                <a:cs typeface="Calibri" panose="020F0502020204030204" pitchFamily="34" charset="0"/>
              </a:rPr>
              <a:t>- o</a:t>
            </a: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685800" lvl="1" indent="-228600">
              <a:spcBef>
                <a:spcPct val="20000"/>
              </a:spcBef>
              <a:buClr>
                <a:srgbClr val="2C95DD"/>
              </a:buClr>
              <a:buFont typeface="Arial" pitchFamily="34" charset="0"/>
              <a:buChar char="•"/>
              <a:defRPr/>
            </a:pP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rapidly</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share research techniques, tools, and </a:t>
            </a: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investment</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across groups and species (even if not directly collaborating)</a:t>
            </a:r>
          </a:p>
          <a:p>
            <a:pPr marL="685800" lvl="1" indent="-228600">
              <a:spcBef>
                <a:spcPct val="20000"/>
              </a:spcBef>
              <a:buClr>
                <a:srgbClr val="2C95DD"/>
              </a:buClr>
              <a:buFont typeface="Arial" pitchFamily="34" charset="0"/>
              <a:buChar char="•"/>
              <a:defRPr/>
            </a:pPr>
            <a:r>
              <a:rPr lang="en-US" sz="2000" dirty="0">
                <a:solidFill>
                  <a:schemeClr val="bg1">
                    <a:lumMod val="50000"/>
                  </a:schemeClr>
                </a:solidFill>
                <a:latin typeface="Calibri" panose="020F0502020204030204" pitchFamily="34" charset="0"/>
                <a:cs typeface="Calibri" panose="020F0502020204030204" pitchFamily="34" charset="0"/>
              </a:rPr>
              <a:t>filter, search, export data</a:t>
            </a:r>
          </a:p>
          <a:p>
            <a:pPr marL="685800" lvl="1" indent="-228600">
              <a:spcBef>
                <a:spcPct val="20000"/>
              </a:spcBef>
              <a:buClr>
                <a:srgbClr val="2C95DD"/>
              </a:buClr>
              <a:buFont typeface="Arial" pitchFamily="34" charset="0"/>
              <a:buChar char="•"/>
              <a:defRPr/>
            </a:pPr>
            <a:r>
              <a:rPr lang="en-US" sz="2000" noProof="0" dirty="0">
                <a:solidFill>
                  <a:schemeClr val="bg1">
                    <a:lumMod val="50000"/>
                  </a:schemeClr>
                </a:solidFill>
                <a:latin typeface="Calibri" panose="020F0502020204030204" pitchFamily="34" charset="0"/>
                <a:cs typeface="Calibri" panose="020F0502020204030204" pitchFamily="34" charset="0"/>
              </a:rPr>
              <a:t>e</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ngage citizen scientists!</a:t>
            </a:r>
          </a:p>
          <a:p>
            <a:endParaRPr lang="en-US" dirty="0"/>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47,000+ sighting records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9100+ whale sharks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5900+ individual data contributors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40 organizations participating</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75+% of submitted data leads to identifications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Long list of publications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Critical data contributor for Red List revision to Endangered </a:t>
            </a:r>
          </a:p>
          <a:p>
            <a:pPr marL="0" indent="0" eaLnBrk="1" hangingPunct="1">
              <a:buFont typeface="Arial" pitchFamily="34" charset="0"/>
              <a:buNone/>
              <a:defRPr/>
            </a:pPr>
            <a:endParaRPr lang="en-US" sz="1200" kern="1200" dirty="0">
              <a:solidFill>
                <a:schemeClr val="bg1">
                  <a:lumMod val="50000"/>
                </a:schemeClr>
              </a:solidFill>
              <a:latin typeface="Segoe UI Light" pitchFamily="34" charset="0"/>
              <a:ea typeface="+mn-ea"/>
              <a:cs typeface="+mn-cs"/>
            </a:endParaRPr>
          </a:p>
          <a:p>
            <a:pPr eaLnBrk="1" hangingPunct="1">
              <a:defRPr/>
            </a:pPr>
            <a:r>
              <a:rPr lang="en-US" sz="1200" kern="1200" dirty="0">
                <a:solidFill>
                  <a:schemeClr val="bg1">
                    <a:lumMod val="50000"/>
                  </a:schemeClr>
                </a:solidFill>
                <a:latin typeface="Segoe UI Light" pitchFamily="34" charset="0"/>
                <a:ea typeface="+mn-ea"/>
                <a:cs typeface="+mn-cs"/>
              </a:rPr>
              <a:t>We foresee a world where:</a:t>
            </a:r>
            <a:br>
              <a:rPr lang="en-US" sz="1200" kern="1200" dirty="0">
                <a:solidFill>
                  <a:schemeClr val="bg1">
                    <a:lumMod val="50000"/>
                  </a:schemeClr>
                </a:solidFill>
                <a:latin typeface="Segoe UI Light" pitchFamily="34" charset="0"/>
                <a:ea typeface="+mn-ea"/>
                <a:cs typeface="+mn-cs"/>
              </a:rPr>
            </a:b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Intelligent agents collect and curate “Big Data” for wildlife using largely unsupervised A.I.</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Data sources are heterogeneous but blended</a:t>
            </a:r>
          </a:p>
          <a:p>
            <a:pPr marL="342900" indent="-342900" eaLnBrk="1" hangingPunct="1">
              <a:buFont typeface="Arial" panose="020B0604020202020204" pitchFamily="34" charset="0"/>
              <a:buChar char="•"/>
              <a:defRPr/>
            </a:pPr>
            <a:r>
              <a:rPr lang="en-US" sz="1200" dirty="0">
                <a:solidFill>
                  <a:schemeClr val="bg1">
                    <a:lumMod val="50000"/>
                  </a:schemeClr>
                </a:solidFill>
              </a:rPr>
              <a:t>Population estimates for species are continuous</a:t>
            </a: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Wildlife researchers focus on analysis not curation</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Conservation action is continuously refined</a:t>
            </a:r>
          </a:p>
          <a:p>
            <a:pPr marL="285750" indent="-285750" eaLnBrk="1" hangingPunct="1">
              <a:buFont typeface="Arial" pitchFamily="34" charset="0"/>
              <a:buChar char="•"/>
              <a:defRPr/>
            </a:pPr>
            <a:endParaRPr lang="en-US" sz="1200" kern="1200" dirty="0">
              <a:solidFill>
                <a:schemeClr val="bg1">
                  <a:lumMod val="50000"/>
                </a:schemeClr>
              </a:solidFill>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19197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//this is a series of demos to reinforce the possibilities with AI for Good and to showcase the most popular service used at student hacks (Computer Vision, )</a:t>
            </a:r>
          </a:p>
          <a:p>
            <a:pPr defTabSz="950464">
              <a:spcAft>
                <a:spcPts val="346"/>
              </a:spcAft>
              <a:defRPr/>
            </a:pPr>
            <a:r>
              <a:rPr lang="en-US" dirty="0"/>
              <a:t>//see next slide for talk track and screenshots in case demo fails or internet connectivity is bad</a:t>
            </a: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12:24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3417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https://github.com/shanamatthews/hackathons/blob/master/hackmit/cogservices_demos/cogservices_vision.ipynb </a:t>
            </a:r>
          </a:p>
          <a:p>
            <a:r>
              <a:rPr lang="en-US" dirty="0"/>
              <a:t>//we suggest you pull this into your own Azure Notebook and run it yourself to show how the output is generated but you can </a:t>
            </a:r>
            <a:r>
              <a:rPr lang="en-US" dirty="0" err="1"/>
              <a:t>fall-back</a:t>
            </a:r>
            <a:r>
              <a:rPr lang="en-US" dirty="0"/>
              <a:t> to using the pre-generated output in the URL above</a:t>
            </a:r>
          </a:p>
          <a:p>
            <a:endParaRPr lang="en-US" dirty="0"/>
          </a:p>
          <a:p>
            <a:r>
              <a:rPr lang="en-US" sz="900" b="0" i="0" u="none" strike="noStrike" kern="1200" dirty="0">
                <a:solidFill>
                  <a:schemeClr val="tx1"/>
                </a:solidFill>
                <a:effectLst/>
                <a:latin typeface="Segoe UI Light" pitchFamily="34" charset="0"/>
                <a:ea typeface="+mn-ea"/>
                <a:cs typeface="+mn-cs"/>
              </a:rPr>
              <a:t>Here is an example of how you might create something similar for your hack: We’ve uploaded a series of pictures with corals, scuba diving equipment, and other reef-related images located in user-defined geospatial locations. We will also explore a potential edge case with skydiving, as colors and gear visually might be similar to scuba diving.</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first image is very obviously a photo of a coral reef with wildlife and fish; the keyword </a:t>
            </a:r>
            <a:r>
              <a:rPr lang="en-US" dirty="0"/>
              <a:t>reef</a:t>
            </a:r>
            <a:r>
              <a:rPr lang="en-US" sz="900" b="0" i="0" u="none" strike="noStrike" kern="1200" dirty="0">
                <a:solidFill>
                  <a:schemeClr val="tx1"/>
                </a:solidFill>
                <a:effectLst/>
                <a:latin typeface="Segoe UI Light" pitchFamily="34" charset="0"/>
                <a:ea typeface="+mn-ea"/>
                <a:cs typeface="+mn-cs"/>
              </a:rPr>
              <a:t> is included in the JSON response that we obtain from Cognitive Services. To extract similar images from your corpus of files, you would first filter by geospatial location and then search for </a:t>
            </a:r>
            <a:r>
              <a:rPr lang="en-US" dirty="0"/>
              <a:t>reef</a:t>
            </a:r>
            <a:r>
              <a:rPr lang="en-US" sz="900" b="0" i="0" u="none" strike="noStrike" kern="1200" dirty="0">
                <a:solidFill>
                  <a:schemeClr val="tx1"/>
                </a:solidFill>
                <a:effectLst/>
                <a:latin typeface="Segoe UI Light" pitchFamily="34" charset="0"/>
                <a:ea typeface="+mn-ea"/>
                <a:cs typeface="+mn-cs"/>
              </a:rPr>
              <a:t> in Cognitive Services JSON responses.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example 1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second image is not as straightforward to parse; however, you would be able to deduce that this is a scuba diving photo by searching through geospatially-filtered JSON responses for </a:t>
            </a:r>
            <a:r>
              <a:rPr lang="en-US" dirty="0"/>
              <a:t>water sport</a:t>
            </a:r>
            <a:r>
              <a:rPr lang="en-US" sz="900" b="0" i="0" u="none" strike="noStrike" kern="1200" dirty="0">
                <a:solidFill>
                  <a:schemeClr val="tx1"/>
                </a:solidFill>
                <a:effectLst/>
                <a:latin typeface="Segoe UI Light" pitchFamily="34" charset="0"/>
                <a:ea typeface="+mn-ea"/>
                <a:cs typeface="+mn-cs"/>
              </a:rPr>
              <a:t> and </a:t>
            </a:r>
            <a:r>
              <a:rPr lang="en-US" dirty="0"/>
              <a:t>underwater</a:t>
            </a:r>
            <a:r>
              <a:rPr lang="en-US" sz="900" b="0" i="0" u="none" strike="noStrike" kern="1200" dirty="0">
                <a:solidFill>
                  <a:schemeClr val="tx1"/>
                </a:solidFill>
                <a:effectLst/>
                <a:latin typeface="Segoe UI Light" pitchFamily="34" charset="0"/>
                <a:ea typeface="+mn-ea"/>
                <a:cs typeface="+mn-cs"/>
              </a:rPr>
              <a:t>, as well as potentially </a:t>
            </a:r>
            <a:r>
              <a:rPr lang="en-US" dirty="0"/>
              <a:t>man</a:t>
            </a:r>
            <a:r>
              <a:rPr lang="en-US" sz="900" b="0" i="0" u="none" strike="noStrike" kern="1200" dirty="0">
                <a:solidFill>
                  <a:schemeClr val="tx1"/>
                </a:solidFill>
                <a:effectLst/>
                <a:latin typeface="Segoe UI Light" pitchFamily="34" charset="0"/>
                <a:ea typeface="+mn-ea"/>
                <a:cs typeface="+mn-cs"/>
              </a:rPr>
              <a:t> or </a:t>
            </a:r>
            <a:r>
              <a:rPr lang="en-US" dirty="0"/>
              <a:t>woman</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2 and describe the JSON output</a:t>
            </a:r>
          </a:p>
          <a:p>
            <a:endParaRPr lang="en-US" dirty="0"/>
          </a:p>
          <a:p>
            <a:r>
              <a:rPr lang="en-US" sz="900" b="0" i="0" u="none" strike="noStrike" kern="1200" dirty="0">
                <a:solidFill>
                  <a:schemeClr val="tx1"/>
                </a:solidFill>
                <a:effectLst/>
                <a:latin typeface="Segoe UI Light" pitchFamily="34" charset="0"/>
                <a:ea typeface="+mn-ea"/>
                <a:cs typeface="+mn-cs"/>
              </a:rPr>
              <a:t>Similar to the image above; but </a:t>
            </a:r>
            <a:r>
              <a:rPr lang="en-US" dirty="0"/>
              <a:t>ocean floor</a:t>
            </a:r>
            <a:r>
              <a:rPr lang="en-US" sz="900" b="0" i="0" u="none" strike="noStrike" kern="1200" dirty="0">
                <a:solidFill>
                  <a:schemeClr val="tx1"/>
                </a:solidFill>
                <a:effectLst/>
                <a:latin typeface="Segoe UI Light" pitchFamily="34" charset="0"/>
                <a:ea typeface="+mn-ea"/>
                <a:cs typeface="+mn-cs"/>
              </a:rPr>
              <a:t>, </a:t>
            </a:r>
            <a:r>
              <a:rPr lang="en-US" dirty="0"/>
              <a:t>underwater</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3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final test image would be a potential edge case, as skydiving and scuba diving are very visually similar. However, you can see that Cognitive Services detects this is an aerial photo with high confidence. This would not be filtered as a potential scuba photo.</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skydiving and explain why cognitive was able to identify this as a different image from similar underwater images.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Now let’s say your solution needed a *higher* level of detail than what Cognitive Services was providing. For example, identifying specific markings of animals similar to Wild Me. At some point, your demands exceeds that capability of the “stock” Computer Vision. So that’s where customizing your own model comes-in.  Fortunately we have Custom Vision Services where you can build on our own pre-built AI without having to build and train your own machine learning model.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//bridge to Microsoft Learn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66267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about </a:t>
            </a:r>
            <a:r>
              <a:rPr lang="en-US" dirty="0" err="1"/>
              <a:t>demo’ing</a:t>
            </a:r>
            <a:r>
              <a:rPr lang="en-US" dirty="0"/>
              <a:t> Custom Vision which has a pretty straightforward UX and more about teaching lifetime learning. Introduce our new platform Microsoft Learn here.</a:t>
            </a:r>
          </a:p>
          <a:p>
            <a:r>
              <a:rPr lang="en-US" dirty="0"/>
              <a:t>//Microsoft Learn lab: https://docs.microsoft.com/en-us/learn/modules/classify-images-with-custom-vision-service/2-upload-tagged-images</a:t>
            </a:r>
          </a:p>
          <a:p>
            <a:endParaRPr lang="en-US" dirty="0"/>
          </a:p>
          <a:p>
            <a:r>
              <a:rPr lang="en-US" dirty="0"/>
              <a:t>Developers are lifetime learners, constantly using the latest libraries and services from a growing number of open source libraries and tech platforms. It can be difficult to keep up with it all. At Microsoft, we’ve made huge improvements in our developer documentation to help you quickly use the latest.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new platform is </a:t>
            </a:r>
            <a:r>
              <a:rPr lang="en-US" sz="900" b="0" i="0" u="sng" strike="noStrike" kern="1200" dirty="0">
                <a:solidFill>
                  <a:schemeClr val="tx1"/>
                </a:solidFill>
                <a:effectLst/>
                <a:latin typeface="Segoe UI Light" pitchFamily="34" charset="0"/>
                <a:ea typeface="+mn-ea"/>
                <a:cs typeface="+mn-cs"/>
              </a:rPr>
              <a:t>Microsoft Learn</a:t>
            </a:r>
            <a:r>
              <a:rPr lang="en-US" sz="900" b="0" i="0" u="none" strike="noStrike" kern="1200" dirty="0">
                <a:solidFill>
                  <a:schemeClr val="tx1"/>
                </a:solidFill>
                <a:effectLst/>
                <a:latin typeface="Segoe UI Light" pitchFamily="34" charset="0"/>
                <a:ea typeface="+mn-ea"/>
                <a:cs typeface="+mn-cs"/>
              </a:rPr>
              <a:t>. Let’s say you’re here at the hack and you want to know how to use Custom Vision Services asap. We have a lab for that that gets straight to the point so you don’t have to spend hours combing through formal training.  Best of all, many of these labs have their own sandbox environment hosted in Azure so they require a subscription. You spin-up the lab VM and tear it down in minutes.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example of this slide are of various Picasso’s.  This is a very similar scenario to underwater species identification – both require an added features and training that are specific to the domain.  You can see I can upload additional photos to further improve my model and view the results.  Then I can publish that model to use it in my new solution.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494330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a:t>
            </a:r>
          </a:p>
          <a:p>
            <a:endParaRPr lang="en-US" dirty="0"/>
          </a:p>
          <a:p>
            <a:r>
              <a:rPr lang="en-US" dirty="0"/>
              <a:t>//share a bit about yourself, why you love technology</a:t>
            </a:r>
          </a:p>
        </p:txBody>
      </p:sp>
      <p:sp>
        <p:nvSpPr>
          <p:cNvPr id="4" name="Header Placeholder 3"/>
          <p:cNvSpPr>
            <a:spLocks noGrp="1"/>
          </p:cNvSpPr>
          <p:nvPr>
            <p:ph type="hdr" sz="quarter" idx="10"/>
          </p:nvPr>
        </p:nvSpPr>
        <p:spPr/>
        <p:txBody>
          <a:bodyPr/>
          <a:lstStyle/>
          <a:p>
            <a:pPr defTabSz="968523">
              <a:defRPr/>
            </a:pPr>
            <a:r>
              <a:rPr lang="en-US" dirty="0">
                <a:solidFill>
                  <a:prstClr val="black"/>
                </a:solidFill>
              </a:rPr>
              <a:t>Microsoft Build 2017</a:t>
            </a:r>
          </a:p>
        </p:txBody>
      </p:sp>
      <p:sp>
        <p:nvSpPr>
          <p:cNvPr id="5" name="Footer Placeholder 4"/>
          <p:cNvSpPr>
            <a:spLocks noGrp="1"/>
          </p:cNvSpPr>
          <p:nvPr>
            <p:ph type="ftr" sz="quarter" idx="11"/>
          </p:nvPr>
        </p:nvSpPr>
        <p:spPr/>
        <p:txBody>
          <a:bodyPr/>
          <a:lstStyle/>
          <a:p>
            <a:pPr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10/10/2018 12:24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2</a:t>
            </a:fld>
            <a:endParaRPr lang="en-US" dirty="0">
              <a:solidFill>
                <a:prstClr val="black"/>
              </a:solidFill>
            </a:endParaRPr>
          </a:p>
        </p:txBody>
      </p:sp>
    </p:spTree>
    <p:extLst>
      <p:ext uri="{BB962C8B-B14F-4D97-AF65-F5344CB8AC3E}">
        <p14:creationId xmlns:p14="http://schemas.microsoft.com/office/powerpoint/2010/main" val="1456261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/*Speakers: you can skip this slide if you prefer to demo a series of more code-first Cognitive Services demos. Here are the ones we recommend:</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Shana Matthews keeps a list of notebook-based demos here: https://github.com/shanamatthews/hackathons/tree/master/hackmit/cogservices_demos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Use the web-based demos in-browser:</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Computer Vision: https://azure.microsoft.com/en-us/services/cognitive-services/computer-vision/#analyze</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Custom Text-to-speech: https://azure.microsoft.com/en-us/services/cognitive-services/speech-to-text/#custom-speech</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Text Analytics: https://azure.microsoft.com/en-us/services/cognitive-services/text-analytics/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Video Indexer (way cool): https://vi.microsoft.com/ </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on of the following labs and then demo them (these take more time to prep but they are more complete solutions):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web app with Text Analytics: https://github.com/Microsoft/computerscience/blob/master/Labs/Web%20Development/Azure%20Web%20Apps%20and%20GitHub/Deploying%20a%20Cognitive%20Services%20Web%20Site%20to%20Azure%20via%20GitHub.md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Customer Vision model: https://github.com/Microsoft/computerscience/blob/master/Labs/AI%20and%20Machine%20Learning/Custom%20Vision%20Service/Custom%20Vision%20Service.md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custom language model: https://github.com/Microsoft/computerscience/blob/master/Labs/AI%20and%20Machine%20Learning/LUIS/LUIS.md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//Here’s the talk track to frame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find that many teams at hacks want to start with pre-built AI given the limited time. You can always customize it later.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Cognitive Services is actually an entire suite of intelligent APIs, so you can analyze video, images, voice, language, gestures and more.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It takes just a few lines of code to enable each API in your app and since you are just calling an API you can call it from the programming language of your choice.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These services are built and supported by Microsoft. Many of them are used in our own products.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[Briefly describe the five categories on the slide, then pick a favorite example to describe in more detail. Below is a list of some Cognitive Services you could describe, pick one or two.]</a:t>
            </a:r>
          </a:p>
          <a:p>
            <a:endParaRPr lang="en-US" sz="900" b="1"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Vision: </a:t>
            </a:r>
            <a:r>
              <a:rPr lang="en-US" sz="9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Computer Vision: </a:t>
            </a:r>
            <a:r>
              <a:rPr lang="en-US" sz="9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Content Moderator: </a:t>
            </a:r>
            <a:r>
              <a:rPr lang="en-US" sz="9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Vision Service: </a:t>
            </a:r>
            <a:r>
              <a:rPr lang="en-US" sz="9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Face</a:t>
            </a:r>
            <a:r>
              <a:rPr lang="en-US" sz="900" kern="1200" dirty="0">
                <a:solidFill>
                  <a:schemeClr val="tx1"/>
                </a:solidFill>
                <a:effectLst/>
                <a:latin typeface="Segoe UI Light" pitchFamily="34" charset="0"/>
                <a:ea typeface="+mn-ea"/>
                <a:cs typeface="+mn-cs"/>
              </a:rPr>
              <a:t>: Identify human faces and emotions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Video Indexer: </a:t>
            </a:r>
            <a:r>
              <a:rPr lang="en-US" sz="900" kern="1200" dirty="0">
                <a:solidFill>
                  <a:schemeClr val="tx1"/>
                </a:solidFill>
                <a:effectLst/>
                <a:latin typeface="Segoe UI Light" pitchFamily="34" charset="0"/>
                <a:ea typeface="+mn-ea"/>
                <a:cs typeface="+mn-cs"/>
              </a:rPr>
              <a:t>Easily extract insights from your videos to enrich your applications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Speech:</a:t>
            </a:r>
            <a:r>
              <a:rPr lang="en-US" sz="9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t>
            </a:r>
            <a:r>
              <a:rPr lang="en-US" b="1" dirty="0"/>
              <a:t>S</a:t>
            </a:r>
            <a:r>
              <a:rPr lang="en-US" sz="900" b="1" kern="1200" dirty="0">
                <a:solidFill>
                  <a:schemeClr val="tx1"/>
                </a:solidFill>
                <a:effectLst/>
                <a:latin typeface="Segoe UI Light" pitchFamily="34" charset="0"/>
                <a:ea typeface="+mn-ea"/>
                <a:cs typeface="+mn-cs"/>
              </a:rPr>
              <a:t>peech: </a:t>
            </a:r>
            <a:r>
              <a:rPr lang="en-US" sz="9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Speaker </a:t>
            </a:r>
            <a:r>
              <a:rPr lang="en-US" b="1" dirty="0"/>
              <a:t>Re</a:t>
            </a:r>
            <a:r>
              <a:rPr lang="en-US" sz="900" b="1" kern="1200" dirty="0">
                <a:solidFill>
                  <a:schemeClr val="tx1"/>
                </a:solidFill>
                <a:effectLst/>
                <a:latin typeface="Segoe UI Light" pitchFamily="34" charset="0"/>
                <a:ea typeface="+mn-ea"/>
                <a:cs typeface="+mn-cs"/>
              </a:rPr>
              <a:t>cognition:</a:t>
            </a:r>
            <a:r>
              <a:rPr lang="en-US" sz="9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 </a:t>
            </a:r>
            <a:r>
              <a:rPr lang="en-US" b="1" dirty="0"/>
              <a:t>S</a:t>
            </a:r>
            <a:r>
              <a:rPr lang="en-US" sz="900" b="1" kern="1200" dirty="0">
                <a:solidFill>
                  <a:schemeClr val="tx1"/>
                </a:solidFill>
                <a:effectLst/>
                <a:latin typeface="Segoe UI Light" pitchFamily="34" charset="0"/>
                <a:ea typeface="+mn-ea"/>
                <a:cs typeface="+mn-cs"/>
              </a:rPr>
              <a:t>peech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Overcome speech-recognition barriers like speaking style, background noise, and vocabulary</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S</a:t>
            </a:r>
            <a:r>
              <a:rPr lang="en-US" sz="900" b="1" kern="1200" dirty="0">
                <a:solidFill>
                  <a:schemeClr val="tx1"/>
                </a:solidFill>
                <a:effectLst/>
                <a:latin typeface="Segoe UI Light" pitchFamily="34" charset="0"/>
                <a:ea typeface="+mn-ea"/>
                <a:cs typeface="+mn-cs"/>
              </a:rPr>
              <a:t>peech:</a:t>
            </a:r>
            <a:r>
              <a:rPr lang="en-US" sz="900" kern="1200" dirty="0">
                <a:solidFill>
                  <a:schemeClr val="tx1"/>
                </a:solidFill>
                <a:effectLst/>
                <a:latin typeface="Segoe UI Light" pitchFamily="34" charset="0"/>
                <a:ea typeface="+mn-ea"/>
                <a:cs typeface="+mn-cs"/>
              </a:rPr>
              <a:t> Easily conduct real-time speech translation on your app</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a:t>
            </a:r>
            <a:r>
              <a:rPr lang="en-US" sz="9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Spell Check: </a:t>
            </a:r>
            <a:r>
              <a:rPr lang="en-US" sz="9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Understanding Intelligent Service (LUIS): </a:t>
            </a:r>
            <a:r>
              <a:rPr lang="en-US" sz="9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Linguistic </a:t>
            </a:r>
            <a:r>
              <a:rPr lang="en-US" b="1" dirty="0"/>
              <a:t>A</a:t>
            </a:r>
            <a:r>
              <a:rPr lang="en-US" sz="900" b="1" kern="1200" dirty="0">
                <a:solidFill>
                  <a:schemeClr val="tx1"/>
                </a:solidFill>
                <a:effectLst/>
                <a:latin typeface="Segoe UI Light" pitchFamily="34" charset="0"/>
                <a:ea typeface="+mn-ea"/>
                <a:cs typeface="+mn-cs"/>
              </a:rPr>
              <a:t>nalysis: </a:t>
            </a:r>
            <a:r>
              <a:rPr lang="en-US" sz="9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Text </a:t>
            </a:r>
            <a:r>
              <a:rPr lang="en-US" b="1" dirty="0"/>
              <a:t>A</a:t>
            </a:r>
            <a:r>
              <a:rPr lang="en-US" sz="900" b="1" kern="1200" dirty="0">
                <a:solidFill>
                  <a:schemeClr val="tx1"/>
                </a:solidFill>
                <a:effectLst/>
                <a:latin typeface="Segoe UI Light" pitchFamily="34" charset="0"/>
                <a:ea typeface="+mn-ea"/>
                <a:cs typeface="+mn-cs"/>
              </a:rPr>
              <a:t>nalytics: </a:t>
            </a:r>
            <a:r>
              <a:rPr lang="en-US" sz="9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T</a:t>
            </a:r>
            <a:r>
              <a:rPr lang="en-US" sz="900" b="1" kern="1200" dirty="0">
                <a:solidFill>
                  <a:schemeClr val="tx1"/>
                </a:solidFill>
                <a:effectLst/>
                <a:latin typeface="Segoe UI Light" pitchFamily="34" charset="0"/>
                <a:ea typeface="+mn-ea"/>
                <a:cs typeface="+mn-cs"/>
              </a:rPr>
              <a:t>ext:</a:t>
            </a:r>
            <a:r>
              <a:rPr lang="en-US" sz="900" kern="1200" dirty="0">
                <a:solidFill>
                  <a:schemeClr val="tx1"/>
                </a:solidFill>
                <a:effectLst/>
                <a:latin typeface="Segoe UI Light" pitchFamily="34" charset="0"/>
                <a:ea typeface="+mn-ea"/>
                <a:cs typeface="+mn-cs"/>
              </a:rPr>
              <a:t> Easily conduct machine translation for 60+ languages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sz="9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b="1" dirty="0"/>
              <a:t>E</a:t>
            </a:r>
            <a:r>
              <a:rPr lang="en-US" sz="900" b="1" kern="1200" dirty="0">
                <a:solidFill>
                  <a:schemeClr val="tx1"/>
                </a:solidFill>
                <a:effectLst/>
                <a:latin typeface="Segoe UI Light" pitchFamily="34" charset="0"/>
                <a:ea typeface="+mn-ea"/>
                <a:cs typeface="+mn-cs"/>
              </a:rPr>
              <a:t>xploration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Entity Linking Service: </a:t>
            </a:r>
            <a:r>
              <a:rPr lang="en-US" sz="9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Academic Knowledge:</a:t>
            </a:r>
            <a:r>
              <a:rPr lang="en-US" sz="9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QnA Maker:</a:t>
            </a:r>
            <a:r>
              <a:rPr lang="en-US" sz="900" kern="1200" dirty="0">
                <a:solidFill>
                  <a:schemeClr val="tx1"/>
                </a:solidFill>
                <a:effectLst/>
                <a:latin typeface="Segoe UI Light" pitchFamily="34" charset="0"/>
                <a:ea typeface="+mn-ea"/>
                <a:cs typeface="+mn-cs"/>
              </a:rPr>
              <a:t> Distill information into an easy-to-navigate frequently-asked-</a:t>
            </a:r>
            <a:r>
              <a:rPr lang="en-US" dirty="0"/>
              <a:t>questions (</a:t>
            </a:r>
            <a:r>
              <a:rPr lang="en-US" sz="900" kern="1200" dirty="0">
                <a:solidFill>
                  <a:schemeClr val="tx1"/>
                </a:solidFill>
                <a:effectLst/>
                <a:latin typeface="Segoe UI Light" pitchFamily="34" charset="0"/>
                <a:ea typeface="+mn-ea"/>
                <a:cs typeface="+mn-cs"/>
              </a:rPr>
              <a:t>FAQ) document for bot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Decision Service:</a:t>
            </a:r>
            <a:r>
              <a:rPr lang="en-US" sz="900" kern="1200" dirty="0">
                <a:solidFill>
                  <a:schemeClr val="tx1"/>
                </a:solidFill>
                <a:effectLst/>
                <a:latin typeface="Segoe UI Light" pitchFamily="34" charset="0"/>
                <a:ea typeface="+mn-ea"/>
                <a:cs typeface="+mn-cs"/>
              </a:rPr>
              <a:t> Create custom experiences with adaptive, contextual decision-making</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Search: </a:t>
            </a:r>
            <a:r>
              <a:rPr lang="en-US" sz="900" kern="1200" dirty="0">
                <a:solidFill>
                  <a:schemeClr val="tx1"/>
                </a:solidFill>
                <a:effectLst/>
                <a:latin typeface="Segoe UI Light" pitchFamily="34" charset="0"/>
                <a:ea typeface="+mn-ea"/>
                <a:cs typeface="+mn-cs"/>
              </a:rPr>
              <a:t>Add Bing Search APIs to your apps and harness the ability to comb billions of webpages, images, videos, and news articles with a single API call</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Autosuggest: </a:t>
            </a:r>
            <a:r>
              <a:rPr lang="en-US" sz="9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News Search: </a:t>
            </a:r>
            <a:r>
              <a:rPr lang="en-US" sz="9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Web Search: </a:t>
            </a:r>
            <a:r>
              <a:rPr lang="en-US" sz="9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Entity Search: </a:t>
            </a:r>
            <a:r>
              <a:rPr lang="en-US" sz="9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Image Search: </a:t>
            </a:r>
            <a:r>
              <a:rPr lang="en-US" sz="9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Video Search: </a:t>
            </a:r>
            <a:r>
              <a:rPr lang="en-US" sz="9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Custom Search: </a:t>
            </a:r>
            <a:r>
              <a:rPr lang="en-US" sz="900" kern="1200" dirty="0">
                <a:solidFill>
                  <a:schemeClr val="tx1"/>
                </a:solidFill>
                <a:effectLst/>
                <a:latin typeface="Segoe UI Light" pitchFamily="34" charset="0"/>
                <a:ea typeface="+mn-ea"/>
                <a:cs typeface="+mn-cs"/>
              </a:rPr>
              <a:t>Create tailored site search or vertical search experiences for topics you care about</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Labs: </a:t>
            </a:r>
            <a:r>
              <a:rPr lang="en-US" sz="900" kern="1200" dirty="0">
                <a:solidFill>
                  <a:schemeClr val="tx1"/>
                </a:solidFill>
                <a:effectLst/>
                <a:latin typeface="Segoe UI Light" pitchFamily="34" charset="0"/>
                <a:ea typeface="+mn-ea"/>
                <a:cs typeface="+mn-cs"/>
              </a:rPr>
              <a:t>Cognitive Services Labs are early-preview limited-availability leading innovation APIs and SDKs that allow developers to start experimenting with Microsoft’s latest and greatest Cognitive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Prague: </a:t>
            </a:r>
            <a:r>
              <a:rPr lang="en-US" sz="9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a:t>
            </a:r>
            <a:r>
              <a:rPr lang="en-US" dirty="0"/>
              <a:t>l</a:t>
            </a:r>
            <a:r>
              <a:rPr lang="en-US" sz="900" kern="1200" dirty="0">
                <a:solidFill>
                  <a:schemeClr val="tx1"/>
                </a:solidFill>
                <a:effectLst/>
                <a:latin typeface="Segoe UI Light" pitchFamily="34" charset="0"/>
                <a:ea typeface="+mn-ea"/>
                <a:cs typeface="+mn-cs"/>
              </a:rPr>
              <a:t>imited private preview availability at launch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Cuzco: </a:t>
            </a:r>
            <a:r>
              <a:rPr lang="en-US" sz="900" kern="1200" dirty="0">
                <a:solidFill>
                  <a:schemeClr val="tx1"/>
                </a:solidFill>
                <a:effectLst/>
                <a:latin typeface="Segoe UI Light" pitchFamily="34" charset="0"/>
                <a:ea typeface="+mn-ea"/>
                <a:cs typeface="+mn-cs"/>
              </a:rPr>
              <a:t>API to help developers find events associated with Wikipedia entities; </a:t>
            </a:r>
            <a:r>
              <a:rPr lang="en-US" dirty="0"/>
              <a:t>b</a:t>
            </a:r>
            <a:r>
              <a:rPr lang="en-US" sz="900" kern="1200" dirty="0">
                <a:solidFill>
                  <a:schemeClr val="tx1"/>
                </a:solidFill>
                <a:effectLst/>
                <a:latin typeface="Segoe UI Light" pitchFamily="34" charset="0"/>
                <a:ea typeface="+mn-ea"/>
                <a:cs typeface="+mn-cs"/>
              </a:rPr>
              <a:t>egin with a Wikipedia entity and receive a list of related events organized by time</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Johannesburg: </a:t>
            </a:r>
            <a:r>
              <a:rPr lang="en-US" sz="900" kern="1200" dirty="0">
                <a:solidFill>
                  <a:schemeClr val="tx1"/>
                </a:solidFill>
                <a:effectLst/>
                <a:latin typeface="Segoe UI Light" pitchFamily="34" charset="0"/>
                <a:ea typeface="+mn-ea"/>
                <a:cs typeface="+mn-cs"/>
              </a:rPr>
              <a:t>API to calculate route logistics for deeper location intelligence to account for specific enterprise requirements; for example, weight, height, length, hazardous materials, </a:t>
            </a:r>
            <a:r>
              <a:rPr lang="en-US" dirty="0"/>
              <a:t>and so on</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Nanjing: </a:t>
            </a:r>
            <a:r>
              <a:rPr lang="en-US" sz="900" kern="1200" dirty="0">
                <a:solidFill>
                  <a:schemeClr val="tx1"/>
                </a:solidFill>
                <a:effectLst/>
                <a:latin typeface="Segoe UI Light" pitchFamily="34" charset="0"/>
                <a:ea typeface="+mn-ea"/>
                <a:cs typeface="+mn-cs"/>
              </a:rPr>
              <a:t>API to calculate isochrones</a:t>
            </a:r>
            <a:r>
              <a:rPr lang="en-US" dirty="0"/>
              <a:t>—</a:t>
            </a:r>
            <a:r>
              <a:rPr lang="en-US" sz="900" kern="1200" dirty="0">
                <a:solidFill>
                  <a:schemeClr val="tx1"/>
                </a:solidFill>
                <a:effectLst/>
                <a:latin typeface="Segoe UI Light" pitchFamily="34" charset="0"/>
                <a:ea typeface="+mn-ea"/>
                <a:cs typeface="+mn-cs"/>
              </a:rPr>
              <a:t>time and distance-based recommendations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Abu Dhabi: </a:t>
            </a:r>
            <a:r>
              <a:rPr lang="en-US" sz="900" kern="1200" dirty="0">
                <a:solidFill>
                  <a:schemeClr val="tx1"/>
                </a:solidFill>
                <a:effectLst/>
                <a:latin typeface="Segoe UI Light" pitchFamily="34" charset="0"/>
                <a:ea typeface="+mn-ea"/>
                <a:cs typeface="+mn-cs"/>
              </a:rPr>
              <a:t>API to create distance matrices, enabling you to calculate a histogram of travel times and serve as a stepping stone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Local Insights: </a:t>
            </a:r>
            <a:r>
              <a:rPr lang="en-US" sz="9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f</a:t>
            </a:r>
            <a:r>
              <a:rPr lang="en-US" dirty="0"/>
              <a:t>or example,</a:t>
            </a:r>
            <a:r>
              <a:rPr lang="en-US" sz="900" kern="1200" dirty="0">
                <a:solidFill>
                  <a:schemeClr val="tx1"/>
                </a:solidFill>
                <a:effectLst/>
                <a:latin typeface="Segoe UI Light" pitchFamily="34" charset="0"/>
                <a:ea typeface="+mn-ea"/>
                <a:cs typeface="+mn-cs"/>
              </a:rPr>
              <a:t> restaurants, parks, and transit stops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338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105852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 we’ve learned about pre-built AI but what happens when you’ve gotten to the point where you want to build your own models? Turns out that Microsoft has already many of those “building blocks” too because that’s how we build intelligence into our own products like Cortana, Office, Windows, and XBOX.</a:t>
            </a:r>
          </a:p>
          <a:p>
            <a:pPr lvl="0"/>
            <a:endParaRPr lang="en-US" dirty="0"/>
          </a:p>
          <a:p>
            <a:pPr lvl="0"/>
            <a:r>
              <a:rPr lang="en-US" dirty="0"/>
              <a:t>//you’re recapping this first part to reinforce the highest </a:t>
            </a:r>
            <a:r>
              <a:rPr lang="en-US" dirty="0" err="1"/>
              <a:t>pri</a:t>
            </a:r>
            <a:r>
              <a:rPr lang="en-US" dirty="0"/>
              <a:t> concepts. This is the most important part for student devs.</a:t>
            </a:r>
          </a:p>
          <a:p>
            <a:pPr lvl="0"/>
            <a:r>
              <a:rPr lang="en-US" dirty="0"/>
              <a:t>And you don’t have to be an expert coder to start building with it:</a:t>
            </a:r>
          </a:p>
          <a:p>
            <a:pPr marL="171450" lvl="0" indent="-171450">
              <a:buFont typeface="Wingdings" panose="05000000000000000000" pitchFamily="2" charset="2"/>
              <a:buChar char="§"/>
            </a:pPr>
            <a:r>
              <a:rPr lang="en-US" b="1" dirty="0"/>
              <a:t>AI services: </a:t>
            </a:r>
            <a:r>
              <a:rPr lang="en-US" b="0" dirty="0"/>
              <a:t>Use these high-level “finished” services to add intelligence to your apps. In addition to computer vision, speech, and language, we also have our own Bot Service.</a:t>
            </a:r>
          </a:p>
          <a:p>
            <a:pPr marL="171450" lvl="0" indent="-171450">
              <a:buFont typeface="Wingdings" panose="05000000000000000000" pitchFamily="2" charset="2"/>
              <a:buChar char="§"/>
            </a:pPr>
            <a:r>
              <a:rPr lang="en-US" b="1" dirty="0"/>
              <a:t>AI tools: </a:t>
            </a:r>
            <a:r>
              <a:rPr lang="en-US" b="0" dirty="0"/>
              <a:t>If you want to start exploring training your own machine learning models but don’t have a lot of coding experience, you’re already learned about Azure Machine Learning Studio, the drag and drop tool for training and deploying predictive models. Btw it also support custom Python and R coding modules.</a:t>
            </a:r>
            <a:endParaRPr lang="en-US" b="0" baseline="0" dirty="0"/>
          </a:p>
          <a:p>
            <a:endParaRPr lang="en-US" b="0" baseline="0" dirty="0"/>
          </a:p>
          <a:p>
            <a:pPr lvl="0"/>
            <a:r>
              <a:rPr lang="en-US" dirty="0"/>
              <a:t>But maybe you have already started learning python Pandas and tools like Sci kit learn to train your own models.</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Tools like Azure Data Lake allow you to access data from multiple data sources to train your models. You might already be familiar with the basics for databases through SQL Server or Blob storage.</a:t>
            </a:r>
          </a:p>
          <a:p>
            <a:pPr marL="388712" lvl="1" indent="-171450">
              <a:buFont typeface="Wingdings" panose="05000000000000000000" pitchFamily="2" charset="2"/>
              <a:buChar char="§"/>
            </a:pPr>
            <a:r>
              <a:rPr lang="en-US" b="0" dirty="0"/>
              <a:t>The Data Science Virtual Machine saves you time with pre-installed tools (more on that later)</a:t>
            </a:r>
          </a:p>
          <a:p>
            <a:pPr marL="0" lvl="0" indent="0">
              <a:buFont typeface="Wingdings" panose="05000000000000000000" pitchFamily="2" charset="2"/>
              <a:buNone/>
            </a:pPr>
            <a:endParaRPr lang="en-US" dirty="0"/>
          </a:p>
          <a:p>
            <a:pPr marL="171450" lvl="0" indent="-171450">
              <a:buFont typeface="Wingdings" panose="05000000000000000000" pitchFamily="2" charset="2"/>
              <a:buChar char="§"/>
            </a:pPr>
            <a:r>
              <a:rPr lang="en-US" b="1" dirty="0"/>
              <a:t>AI tools: </a:t>
            </a:r>
          </a:p>
          <a:p>
            <a:pPr marL="388712" lvl="1" indent="-171450">
              <a:buFont typeface="Wingdings" panose="05000000000000000000" pitchFamily="2" charset="2"/>
              <a:buChar char="§"/>
            </a:pPr>
            <a:r>
              <a:rPr lang="en-US" b="0" dirty="0"/>
              <a:t>Azure ML Workbench allows you to write your own Python code to train models</a:t>
            </a:r>
          </a:p>
          <a:p>
            <a:pPr marL="388712" lvl="1" indent="-171450">
              <a:buFont typeface="Wingdings" panose="05000000000000000000" pitchFamily="2" charset="2"/>
              <a:buChar char="§"/>
            </a:pPr>
            <a:r>
              <a:rPr lang="en-US" b="0" dirty="0"/>
              <a:t>Azure notebooks is the Azure implementation of </a:t>
            </a:r>
            <a:r>
              <a:rPr lang="en-US" b="0" dirty="0" err="1"/>
              <a:t>Jupyter</a:t>
            </a:r>
            <a:r>
              <a:rPr lang="en-US" b="0" dirty="0"/>
              <a:t> notebooks</a:t>
            </a:r>
          </a:p>
          <a:p>
            <a:pPr lvl="0"/>
            <a:endParaRPr lang="en-US" dirty="0"/>
          </a:p>
          <a:p>
            <a:pPr lvl="0"/>
            <a:r>
              <a:rPr lang="en-US" dirty="0"/>
              <a:t>Or maybe you’re ready to build your own models and algorithms on “bare metal” infrastructure</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Open source tools like Apache spark are supported on Azure</a:t>
            </a:r>
          </a:p>
          <a:p>
            <a:pPr marL="388712" lvl="1" indent="-171450">
              <a:buFont typeface="Wingdings" panose="05000000000000000000" pitchFamily="2" charset="2"/>
              <a:buChar char="§"/>
            </a:pPr>
            <a:r>
              <a:rPr lang="en-US" b="0" dirty="0"/>
              <a:t>Batch AI allows you to train models on clusters of virtual machines</a:t>
            </a:r>
          </a:p>
          <a:p>
            <a:pPr marL="388712" lvl="1" indent="-171450">
              <a:buFont typeface="Wingdings" panose="05000000000000000000" pitchFamily="2" charset="2"/>
              <a:buChar char="§"/>
            </a:pPr>
            <a:r>
              <a:rPr lang="en-US" b="0" dirty="0"/>
              <a:t>Azure Container Service can help you manage your Kubernetes environment</a:t>
            </a:r>
          </a:p>
          <a:p>
            <a:pPr marL="171450" lvl="0" indent="-171450">
              <a:buFont typeface="Wingdings" panose="05000000000000000000" pitchFamily="2" charset="2"/>
              <a:buChar char="§"/>
            </a:pPr>
            <a:endParaRPr lang="en-US" b="1" dirty="0"/>
          </a:p>
          <a:p>
            <a:pPr marL="171450" lvl="0" indent="-171450">
              <a:buFont typeface="Wingdings" panose="05000000000000000000" pitchFamily="2" charset="2"/>
              <a:buChar char="§"/>
            </a:pPr>
            <a:r>
              <a:rPr lang="en-US" b="1" dirty="0"/>
              <a:t>AI tools: </a:t>
            </a:r>
            <a:endParaRPr lang="en-US" dirty="0"/>
          </a:p>
          <a:p>
            <a:pPr marL="388712" lvl="1" indent="-171450">
              <a:buFont typeface="Arial" panose="020B0604020202020204" pitchFamily="34" charset="0"/>
              <a:buChar char="•"/>
            </a:pPr>
            <a:r>
              <a:rPr lang="en-US" dirty="0"/>
              <a:t>Azure supports open source frameworks like </a:t>
            </a:r>
            <a:r>
              <a:rPr lang="en-US" dirty="0" err="1"/>
              <a:t>Tensorflow</a:t>
            </a:r>
            <a:r>
              <a:rPr lang="en-US" dirty="0"/>
              <a:t> and Caffe where you can use neutral networks to train your models</a:t>
            </a:r>
          </a:p>
          <a:p>
            <a:pPr marL="388712" lvl="1" indent="-171450">
              <a:buFont typeface="Arial" panose="020B0604020202020204" pitchFamily="34" charset="0"/>
              <a:buChar char="•"/>
            </a:pPr>
            <a:r>
              <a:rPr lang="en-US" dirty="0" err="1"/>
              <a:t>Keras</a:t>
            </a:r>
            <a:r>
              <a:rPr lang="en-US" dirty="0"/>
              <a:t> in another good solution for rapid prototyping</a:t>
            </a:r>
          </a:p>
          <a:p>
            <a:pPr marL="388712" lvl="1" indent="-171450">
              <a:buFont typeface="Arial" panose="020B0604020202020204" pitchFamily="34" charset="0"/>
              <a:buChar char="•"/>
            </a:pPr>
            <a:r>
              <a:rPr lang="en-US" dirty="0"/>
              <a:t>Cognitive Toolkit is Microsoft’s own framework for deep learning which is design for the largest datasets with performance in mind</a:t>
            </a:r>
          </a:p>
          <a:p>
            <a:pPr lvl="0"/>
            <a:endParaRPr lang="en-US" dirty="0"/>
          </a:p>
          <a:p>
            <a:pPr lvl="0"/>
            <a:r>
              <a:rPr lang="en-US" dirty="0"/>
              <a:t>//optional: share your personal favorite or recent project you’re working on</a:t>
            </a:r>
            <a:endParaRPr lang="en-US" baseline="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12450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a hack and that means you have limited time. Here’s a handy flowchart for picking the right AI tool for your goals.  </a:t>
            </a:r>
          </a:p>
          <a:p>
            <a:endParaRPr lang="en-US" dirty="0"/>
          </a:p>
          <a:p>
            <a:r>
              <a:rPr lang="en-US" dirty="0"/>
              <a:t>It ultimately comes down to two choices:</a:t>
            </a:r>
          </a:p>
          <a:p>
            <a:pPr marL="228600" indent="-228600">
              <a:buFont typeface="+mj-lt"/>
              <a:buAutoNum type="arabicPeriod"/>
            </a:pPr>
            <a:r>
              <a:rPr lang="en-US" dirty="0"/>
              <a:t>Do you want to build your own model?</a:t>
            </a:r>
          </a:p>
          <a:p>
            <a:pPr marL="228600" indent="-228600">
              <a:buFont typeface="+mj-lt"/>
              <a:buAutoNum type="arabicPeriod"/>
            </a:pPr>
            <a:r>
              <a:rPr lang="en-US" dirty="0"/>
              <a:t>How much code do you want to write?</a:t>
            </a:r>
          </a:p>
          <a:p>
            <a:pPr marL="228600" indent="-228600">
              <a:buFont typeface="+mj-lt"/>
              <a:buAutoNum type="arabicPeriod"/>
            </a:pPr>
            <a:endParaRPr lang="en-US" dirty="0"/>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If you’re focused on creating the absolute best model, you might want to prioritize your hack-time on that.  In you’re more interested in the User Experience – say building a mobile or web app that showcases what how your AI will be expressed, then maybe pre-built AI on the back-end is sufficient. Maybe your team has talents in both areas. Either way, our Microsoft mentors here can also help get your pointed in the right direction. </a:t>
            </a:r>
          </a:p>
          <a:p>
            <a:pPr marL="0" indent="0">
              <a:buFont typeface="+mj-lt"/>
              <a:buNone/>
            </a:pPr>
            <a:endParaRPr lang="en-US" dirty="0"/>
          </a:p>
          <a:p>
            <a:pPr marL="0" indent="0">
              <a:buFont typeface="+mj-lt"/>
              <a:buNone/>
            </a:pPr>
            <a:r>
              <a:rPr lang="en-US" dirty="0"/>
              <a:t>//pause to make sure audience has enough time to scan the slide.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7974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Light" pitchFamily="34" charset="0"/>
                <a:ea typeface="+mn-ea"/>
                <a:cs typeface="+mn-cs"/>
              </a:rPr>
              <a:t>If you want to build your own models on a VM, you have an ultimate companion in the Data Science Virtual Machine:</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baseline="0" dirty="0">
                <a:solidFill>
                  <a:schemeClr val="tx1"/>
                </a:solidFill>
                <a:effectLst/>
                <a:latin typeface="Segoe UI Light" pitchFamily="34" charset="0"/>
                <a:ea typeface="+mn-ea"/>
                <a:cs typeface="+mn-cs"/>
              </a:rPr>
              <a:t>It provides all the big data, data analytics, and machine learning tools you need in one pre-configured, ready-to-use environment, which you can automatically spin up in Azure in one of 2 Linux versions or in a Windows version if you prefer.  </a:t>
            </a:r>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a:p>
            <a:r>
              <a:rPr lang="en-US" sz="1200" b="0" i="0" kern="1200" baseline="0" dirty="0">
                <a:solidFill>
                  <a:schemeClr val="tx1"/>
                </a:solidFill>
                <a:effectLst/>
                <a:latin typeface="Segoe UI Light" pitchFamily="34" charset="0"/>
                <a:ea typeface="+mn-ea"/>
                <a:cs typeface="+mn-cs"/>
              </a:rPr>
              <a:t>You can choose many different sizes and configurations – some have GPUs or CPU/RAM configuration that are optimized for specific types of Deep Learning tasks like Image Recognition.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And Visual Studio and the Azure SDK comes pre-installed along with language packs so you can use what you know – R, Python, SQL, and C#.</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//ad-lib on some of the ways you personally use the DSVM or favorite scenarios</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[Complete list of what’s on the DSVM below:]</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3"/>
              </a:rPr>
              <a:t>Azure Machine Learning</a:t>
            </a:r>
            <a:r>
              <a:rPr lang="en-US" sz="1200" b="0" i="0" kern="1200" dirty="0">
                <a:solidFill>
                  <a:schemeClr val="tx1"/>
                </a:solidFill>
                <a:effectLst/>
                <a:latin typeface="Segoe UI Light" pitchFamily="34" charset="0"/>
                <a:ea typeface="+mn-ea"/>
                <a:cs typeface="+mn-cs"/>
              </a:rPr>
              <a:t> Workbench</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4"/>
              </a:rPr>
              <a:t>Microsoft ML Server</a:t>
            </a:r>
            <a:r>
              <a:rPr lang="en-US" sz="1200" b="0" i="0" kern="1200" dirty="0">
                <a:solidFill>
                  <a:schemeClr val="tx1"/>
                </a:solidFill>
                <a:effectLst/>
                <a:latin typeface="Segoe UI Light" pitchFamily="34" charset="0"/>
                <a:ea typeface="+mn-ea"/>
                <a:cs typeface="+mn-cs"/>
              </a:rPr>
              <a:t>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Anaconda Python distribution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Microsoft R Server 9.2.1 with Microsoft R Open 3.4.1, </a:t>
            </a:r>
            <a:r>
              <a:rPr lang="en-US" sz="1200" b="0" i="0" kern="1200" dirty="0" err="1">
                <a:solidFill>
                  <a:schemeClr val="tx1"/>
                </a:solidFill>
                <a:effectLst/>
                <a:latin typeface="Segoe UI Light" pitchFamily="34" charset="0"/>
                <a:ea typeface="+mn-ea"/>
                <a:cs typeface="+mn-cs"/>
              </a:rPr>
              <a:t>MicrosoftML</a:t>
            </a:r>
            <a:r>
              <a:rPr lang="en-US" sz="1200" b="0" i="0" kern="1200" dirty="0">
                <a:solidFill>
                  <a:schemeClr val="tx1"/>
                </a:solidFill>
                <a:effectLst/>
                <a:latin typeface="Segoe UI Light" pitchFamily="34" charset="0"/>
                <a:ea typeface="+mn-ea"/>
                <a:cs typeface="+mn-cs"/>
              </a:rPr>
              <a:t> package with machine learning algorithms, </a:t>
            </a:r>
            <a:r>
              <a:rPr lang="en-US" sz="1200" b="0" i="0" kern="1200" dirty="0" err="1">
                <a:solidFill>
                  <a:schemeClr val="tx1"/>
                </a:solidFill>
                <a:effectLst/>
                <a:latin typeface="Segoe UI Light" pitchFamily="34" charset="0"/>
                <a:ea typeface="+mn-ea"/>
                <a:cs typeface="+mn-cs"/>
              </a:rPr>
              <a:t>RevoScaleR</a:t>
            </a:r>
            <a:r>
              <a:rPr lang="en-US" sz="1200" b="0" i="0" kern="1200" dirty="0">
                <a:solidFill>
                  <a:schemeClr val="tx1"/>
                </a:solidFill>
                <a:effectLst/>
                <a:latin typeface="Segoe UI Light" pitchFamily="34" charset="0"/>
                <a:ea typeface="+mn-ea"/>
                <a:cs typeface="+mn-cs"/>
              </a:rPr>
              <a:t> and </a:t>
            </a:r>
            <a:r>
              <a:rPr lang="en-US" sz="1200" b="0" i="0" kern="1200" dirty="0" err="1">
                <a:solidFill>
                  <a:schemeClr val="tx1"/>
                </a:solidFill>
                <a:effectLst/>
                <a:latin typeface="Segoe UI Light" pitchFamily="34" charset="0"/>
                <a:ea typeface="+mn-ea"/>
                <a:cs typeface="+mn-cs"/>
              </a:rPr>
              <a:t>revoscalepy</a:t>
            </a:r>
            <a:r>
              <a:rPr lang="en-US" sz="1200" b="0" i="0" kern="1200" dirty="0">
                <a:solidFill>
                  <a:schemeClr val="tx1"/>
                </a:solidFill>
                <a:effectLst/>
                <a:latin typeface="Segoe UI Light" pitchFamily="34" charset="0"/>
                <a:ea typeface="+mn-ea"/>
                <a:cs typeface="+mn-cs"/>
              </a:rPr>
              <a:t> for distributed and remote computing, and R and Python Operationalization</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Jupyter</a:t>
            </a:r>
            <a:r>
              <a:rPr lang="en-US" sz="1200" b="0" i="0" kern="1200" dirty="0">
                <a:solidFill>
                  <a:schemeClr val="tx1"/>
                </a:solidFill>
                <a:effectLst/>
                <a:latin typeface="Segoe UI Light" pitchFamily="34" charset="0"/>
                <a:ea typeface="+mn-ea"/>
                <a:cs typeface="+mn-cs"/>
              </a:rPr>
              <a:t> Notebook (with R, Python, </a:t>
            </a:r>
            <a:r>
              <a:rPr lang="en-US" sz="1200" b="0" i="0" kern="1200" dirty="0" err="1">
                <a:solidFill>
                  <a:schemeClr val="tx1"/>
                </a:solidFill>
                <a:effectLst/>
                <a:latin typeface="Segoe UI Light" pitchFamily="34" charset="0"/>
                <a:ea typeface="+mn-ea"/>
                <a:cs typeface="+mn-cs"/>
              </a:rPr>
              <a:t>PySpark</a:t>
            </a:r>
            <a:r>
              <a:rPr lang="en-US" sz="1200" b="0" i="0" kern="1200" dirty="0">
                <a:solidFill>
                  <a:schemeClr val="tx1"/>
                </a:solidFill>
                <a:effectLst/>
                <a:latin typeface="Segoe UI Light" pitchFamily="34" charset="0"/>
                <a:ea typeface="+mn-ea"/>
                <a:cs typeface="+mn-cs"/>
              </a:rPr>
              <a:t> kernels)</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Visual Studio Code, IntelliJ IDEA, PyCharm, and Atom</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Power BI desktop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SQL Server 2017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Single node local Hadoop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Standalone Spark instance for local development and testing</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Azure command-line interface</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H2O, Deep Water, and Sparkling Water</a:t>
            </a:r>
          </a:p>
          <a:p>
            <a:pPr marL="171450" indent="-171450">
              <a:buFont typeface="Wingdings" panose="05000000000000000000" pitchFamily="2" charset="2"/>
              <a:buChar char="§"/>
            </a:pPr>
            <a:r>
              <a:rPr lang="en-US" sz="1200" b="0" i="0" u="none" strike="noStrike" kern="1200" dirty="0" err="1">
                <a:solidFill>
                  <a:schemeClr val="tx1"/>
                </a:solidFill>
                <a:effectLst/>
                <a:latin typeface="Segoe UI Light" pitchFamily="34" charset="0"/>
                <a:ea typeface="+mn-ea"/>
                <a:cs typeface="+mn-cs"/>
                <a:hlinkClick r:id="rId5"/>
              </a:rPr>
              <a:t>JuliaPro</a:t>
            </a:r>
            <a:endParaRPr lang="en-US" sz="1200" b="0" i="0" u="none" strike="noStrike" kern="1200" dirty="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Intel Math Kernel Library</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xgboost</a:t>
            </a:r>
            <a:r>
              <a:rPr lang="en-US" sz="1200" b="0" i="0" kern="1200" dirty="0">
                <a:solidFill>
                  <a:schemeClr val="tx1"/>
                </a:solidFill>
                <a:effectLst/>
                <a:latin typeface="Segoe UI Light" pitchFamily="34" charset="0"/>
                <a:ea typeface="+mn-ea"/>
                <a:cs typeface="+mn-cs"/>
              </a:rPr>
              <a:t> for gradient boosting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and Data Analytics tools</a:t>
            </a:r>
          </a:p>
          <a:p>
            <a:pPr lvl="1"/>
            <a:r>
              <a:rPr lang="en-US" sz="1200" b="0" i="0" kern="1200" dirty="0">
                <a:solidFill>
                  <a:schemeClr val="tx1"/>
                </a:solidFill>
                <a:effectLst/>
                <a:latin typeface="Segoe UI Light" pitchFamily="34" charset="0"/>
                <a:ea typeface="+mn-ea"/>
                <a:cs typeface="+mn-cs"/>
              </a:rPr>
              <a:t>Deep Learning Frameworks: A rich set of AI frameworks including </a:t>
            </a:r>
            <a:r>
              <a:rPr lang="en-US" sz="1200" b="0" i="0" u="none" strike="noStrike" kern="1200" dirty="0">
                <a:solidFill>
                  <a:schemeClr val="tx1"/>
                </a:solidFill>
                <a:effectLst/>
                <a:latin typeface="Segoe UI Light" pitchFamily="34" charset="0"/>
                <a:ea typeface="+mn-ea"/>
                <a:cs typeface="+mn-cs"/>
                <a:hlinkClick r:id="rId6"/>
              </a:rPr>
              <a:t>Microsoft Cognitive Toolkit</a:t>
            </a:r>
            <a:r>
              <a:rPr lang="en-US" sz="1200" b="0" i="0" kern="1200" dirty="0">
                <a:solidFill>
                  <a:schemeClr val="tx1"/>
                </a:solidFill>
                <a:effectLst/>
                <a:latin typeface="Segoe UI Light" pitchFamily="34" charset="0"/>
                <a:ea typeface="+mn-ea"/>
                <a:cs typeface="+mn-cs"/>
              </a:rPr>
              <a:t>, </a:t>
            </a:r>
            <a:r>
              <a:rPr lang="en-US" sz="1200" b="0" i="0" u="none" strike="noStrike" kern="1200" dirty="0">
                <a:solidFill>
                  <a:schemeClr val="tx1"/>
                </a:solidFill>
                <a:effectLst/>
                <a:latin typeface="Segoe UI Light" pitchFamily="34" charset="0"/>
                <a:ea typeface="+mn-ea"/>
                <a:cs typeface="+mn-cs"/>
                <a:hlinkClick r:id="rId7"/>
              </a:rPr>
              <a:t>TensorFlow</a:t>
            </a:r>
            <a:r>
              <a:rPr lang="en-US" sz="1200" b="0" i="0" kern="1200" dirty="0">
                <a:solidFill>
                  <a:schemeClr val="tx1"/>
                </a:solidFill>
                <a:effectLst/>
                <a:latin typeface="Segoe UI Light" pitchFamily="34" charset="0"/>
                <a:ea typeface="+mn-ea"/>
                <a:cs typeface="+mn-cs"/>
              </a:rPr>
              <a:t>, </a:t>
            </a:r>
            <a:r>
              <a:rPr lang="en-US" sz="1200" b="0" i="0" u="none" strike="noStrike" kern="1200" dirty="0" err="1">
                <a:solidFill>
                  <a:schemeClr val="tx1"/>
                </a:solidFill>
                <a:effectLst/>
                <a:latin typeface="Segoe UI Light" pitchFamily="34" charset="0"/>
                <a:ea typeface="+mn-ea"/>
                <a:cs typeface="+mn-cs"/>
                <a:hlinkClick r:id="rId8"/>
              </a:rPr>
              <a:t>Chainer</a:t>
            </a:r>
            <a:r>
              <a:rPr lang="en-US" sz="1200" b="0" i="0" kern="1200" dirty="0">
                <a:solidFill>
                  <a:schemeClr val="tx1"/>
                </a:solidFill>
                <a:effectLst/>
                <a:latin typeface="Segoe UI Light" pitchFamily="34" charset="0"/>
                <a:ea typeface="+mn-ea"/>
                <a:cs typeface="+mn-cs"/>
              </a:rPr>
              <a:t>, Apache </a:t>
            </a:r>
            <a:r>
              <a:rPr lang="en-US" sz="1200" b="0" i="0" kern="1200" dirty="0" err="1">
                <a:solidFill>
                  <a:schemeClr val="tx1"/>
                </a:solidFill>
                <a:effectLst/>
                <a:latin typeface="Segoe UI Light" pitchFamily="34" charset="0"/>
                <a:ea typeface="+mn-ea"/>
                <a:cs typeface="+mn-cs"/>
              </a:rPr>
              <a:t>MXNet</a:t>
            </a:r>
            <a:r>
              <a:rPr lang="en-US" sz="1200" b="0" i="0" kern="1200" dirty="0">
                <a:solidFill>
                  <a:schemeClr val="tx1"/>
                </a:solidFill>
                <a:effectLst/>
                <a:latin typeface="Segoe UI Light" pitchFamily="34" charset="0"/>
                <a:ea typeface="+mn-ea"/>
                <a:cs typeface="+mn-cs"/>
              </a:rPr>
              <a:t>, </a:t>
            </a:r>
            <a:r>
              <a:rPr lang="en-US" sz="1200" b="0" i="0" kern="1200" dirty="0" err="1">
                <a:solidFill>
                  <a:schemeClr val="tx1"/>
                </a:solidFill>
                <a:effectLst/>
                <a:latin typeface="Segoe UI Light" pitchFamily="34" charset="0"/>
                <a:ea typeface="+mn-ea"/>
                <a:cs typeface="+mn-cs"/>
              </a:rPr>
              <a:t>Keras</a:t>
            </a:r>
            <a:r>
              <a:rPr lang="en-US" sz="1200" b="0" i="0" kern="1200" dirty="0">
                <a:solidFill>
                  <a:schemeClr val="tx1"/>
                </a:solidFill>
                <a:effectLst/>
                <a:latin typeface="Segoe UI Light" pitchFamily="34" charset="0"/>
                <a:ea typeface="+mn-ea"/>
                <a:cs typeface="+mn-cs"/>
              </a:rPr>
              <a:t> are included on the VM.</a:t>
            </a:r>
          </a:p>
          <a:p>
            <a:pPr lvl="1"/>
            <a:r>
              <a:rPr lang="en-US" sz="1200" b="0" i="0" u="none" strike="noStrike" kern="1200" dirty="0" err="1">
                <a:solidFill>
                  <a:schemeClr val="tx1"/>
                </a:solidFill>
                <a:effectLst/>
                <a:latin typeface="Segoe UI Light" pitchFamily="34" charset="0"/>
                <a:ea typeface="+mn-ea"/>
                <a:cs typeface="+mn-cs"/>
                <a:hlinkClick r:id="rId9"/>
              </a:rPr>
              <a:t>Vowpal</a:t>
            </a:r>
            <a:r>
              <a:rPr lang="en-US" sz="1200" b="0" i="0" u="none" strike="noStrike" kern="1200" dirty="0">
                <a:solidFill>
                  <a:schemeClr val="tx1"/>
                </a:solidFill>
                <a:effectLst/>
                <a:latin typeface="Segoe UI Light" pitchFamily="34" charset="0"/>
                <a:ea typeface="+mn-ea"/>
                <a:cs typeface="+mn-cs"/>
                <a:hlinkClick r:id="rId9"/>
              </a:rPr>
              <a:t> Wabbit</a:t>
            </a:r>
            <a:r>
              <a:rPr lang="en-US" sz="1200" b="0" i="0" kern="1200" dirty="0">
                <a:solidFill>
                  <a:schemeClr val="tx1"/>
                </a:solidFill>
                <a:effectLst/>
                <a:latin typeface="Segoe UI Light" pitchFamily="34" charset="0"/>
                <a:ea typeface="+mn-ea"/>
                <a:cs typeface="+mn-cs"/>
              </a:rPr>
              <a:t>: A fast machine learning system supporting techniques such as online, hashing, </a:t>
            </a:r>
            <a:r>
              <a:rPr lang="en-US" sz="1200" b="0" i="0" kern="1200" dirty="0" err="1">
                <a:solidFill>
                  <a:schemeClr val="tx1"/>
                </a:solidFill>
                <a:effectLst/>
                <a:latin typeface="Segoe UI Light" pitchFamily="34" charset="0"/>
                <a:ea typeface="+mn-ea"/>
                <a:cs typeface="+mn-cs"/>
              </a:rPr>
              <a:t>Allreduce</a:t>
            </a:r>
            <a:r>
              <a:rPr lang="en-US" sz="1200" b="0" i="0" kern="1200" dirty="0">
                <a:solidFill>
                  <a:schemeClr val="tx1"/>
                </a:solidFill>
                <a:effectLst/>
                <a:latin typeface="Segoe UI Light" pitchFamily="34" charset="0"/>
                <a:ea typeface="+mn-ea"/>
                <a:cs typeface="+mn-cs"/>
              </a:rPr>
              <a:t>, reductions, learning2search, active, and interactive learning.</a:t>
            </a:r>
          </a:p>
          <a:p>
            <a:pPr lvl="1"/>
            <a:r>
              <a:rPr lang="en-US" sz="1200" b="0" i="0" u="none" strike="noStrike" kern="1200" dirty="0" err="1">
                <a:solidFill>
                  <a:schemeClr val="tx1"/>
                </a:solidFill>
                <a:effectLst/>
                <a:latin typeface="Segoe UI Light" pitchFamily="34" charset="0"/>
                <a:ea typeface="+mn-ea"/>
                <a:cs typeface="+mn-cs"/>
                <a:hlinkClick r:id="rId10"/>
              </a:rPr>
              <a:t>XGBoost</a:t>
            </a:r>
            <a:r>
              <a:rPr lang="en-US" sz="1200" b="0" i="0" kern="1200" dirty="0">
                <a:solidFill>
                  <a:schemeClr val="tx1"/>
                </a:solidFill>
                <a:effectLst/>
                <a:latin typeface="Segoe UI Light" pitchFamily="34" charset="0"/>
                <a:ea typeface="+mn-ea"/>
                <a:cs typeface="+mn-cs"/>
              </a:rPr>
              <a:t>: A tool providing fast and accurate boosted tree implementation.</a:t>
            </a:r>
          </a:p>
          <a:p>
            <a:pPr lvl="1"/>
            <a:r>
              <a:rPr lang="en-US" sz="1200" b="0" i="0" u="none" strike="noStrike" kern="1200" dirty="0">
                <a:solidFill>
                  <a:schemeClr val="tx1"/>
                </a:solidFill>
                <a:effectLst/>
                <a:latin typeface="Segoe UI Light" pitchFamily="34" charset="0"/>
                <a:ea typeface="+mn-ea"/>
                <a:cs typeface="+mn-cs"/>
                <a:hlinkClick r:id="rId11"/>
              </a:rPr>
              <a:t>Rattle</a:t>
            </a:r>
            <a:r>
              <a:rPr lang="en-US" sz="1200" b="0" i="0" kern="1200" dirty="0">
                <a:solidFill>
                  <a:schemeClr val="tx1"/>
                </a:solidFill>
                <a:effectLst/>
                <a:latin typeface="Segoe UI Light" pitchFamily="34" charset="0"/>
                <a:ea typeface="+mn-ea"/>
                <a:cs typeface="+mn-cs"/>
              </a:rPr>
              <a:t> (the R Analytical Tool To Learn Easily): A tool that makes getting started with data analytics and machine learning in R easy, with GUI-based data exploration, and modeling with automatic R code generation.</a:t>
            </a:r>
          </a:p>
          <a:p>
            <a:pPr lvl="1"/>
            <a:r>
              <a:rPr lang="en-US" sz="1200" b="0" i="0" u="none" strike="noStrike" kern="1200" dirty="0">
                <a:solidFill>
                  <a:schemeClr val="tx1"/>
                </a:solidFill>
                <a:effectLst/>
                <a:latin typeface="Segoe UI Light" pitchFamily="34" charset="0"/>
                <a:ea typeface="+mn-ea"/>
                <a:cs typeface="+mn-cs"/>
                <a:hlinkClick r:id="rId12"/>
              </a:rPr>
              <a:t>Weka</a:t>
            </a:r>
            <a:r>
              <a:rPr lang="en-US" sz="1200" b="0" i="0" kern="1200" dirty="0">
                <a:solidFill>
                  <a:schemeClr val="tx1"/>
                </a:solidFill>
                <a:effectLst/>
                <a:latin typeface="Segoe UI Light" pitchFamily="34" charset="0"/>
                <a:ea typeface="+mn-ea"/>
                <a:cs typeface="+mn-cs"/>
              </a:rPr>
              <a:t> : A visual data mining and machine learning software in Java.</a:t>
            </a:r>
          </a:p>
          <a:p>
            <a:pPr lvl="1"/>
            <a:r>
              <a:rPr lang="en-US" sz="1200" b="0" i="0" u="none" strike="noStrike" kern="1200" dirty="0">
                <a:solidFill>
                  <a:schemeClr val="tx1"/>
                </a:solidFill>
                <a:effectLst/>
                <a:latin typeface="Segoe UI Light" pitchFamily="34" charset="0"/>
                <a:ea typeface="+mn-ea"/>
                <a:cs typeface="+mn-cs"/>
                <a:hlinkClick r:id="rId13"/>
              </a:rPr>
              <a:t>Apache Drill</a:t>
            </a:r>
            <a:r>
              <a:rPr lang="en-US" sz="1200" b="0" i="0" kern="1200" dirty="0">
                <a:solidFill>
                  <a:schemeClr val="tx1"/>
                </a:solidFill>
                <a:effectLst/>
                <a:latin typeface="Segoe UI Light" pitchFamily="34" charset="0"/>
                <a:ea typeface="+mn-ea"/>
                <a:cs typeface="+mn-cs"/>
              </a:rPr>
              <a:t>: A schema-free SQL Query Engine for Hadoop, NoSQL and Cloud Storage. Supports ODBC and JDBC interfaces to enable querying NoSQL and files from standard BI tools like Power BI, Excel, Tableau.</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Libraries in R and Python for use in Azure Machine Learning and other Azure services</a:t>
            </a:r>
          </a:p>
          <a:p>
            <a:r>
              <a:rPr lang="en-US" sz="1200" b="0" i="0" kern="1200" dirty="0">
                <a:solidFill>
                  <a:schemeClr val="tx1"/>
                </a:solidFill>
                <a:effectLst/>
                <a:latin typeface="Segoe UI Light" pitchFamily="34" charset="0"/>
                <a:ea typeface="+mn-ea"/>
                <a:cs typeface="+mn-cs"/>
              </a:rPr>
              <a:t>Git including Git Bash to work with source code repositories including GitHub, Visual Studio Team Services</a:t>
            </a:r>
          </a:p>
          <a:p>
            <a:r>
              <a:rPr lang="en-US" sz="1200" b="0" i="0" kern="1200" dirty="0">
                <a:solidFill>
                  <a:schemeClr val="tx1"/>
                </a:solidFill>
                <a:effectLst/>
                <a:latin typeface="Segoe UI Light" pitchFamily="34" charset="0"/>
                <a:ea typeface="+mn-ea"/>
                <a:cs typeface="+mn-cs"/>
              </a:rPr>
              <a:t>Windows ports of several popular Linux command-line utilities (including </a:t>
            </a:r>
            <a:r>
              <a:rPr lang="en-US" sz="1200" b="0" i="0" kern="1200" dirty="0" err="1">
                <a:solidFill>
                  <a:schemeClr val="tx1"/>
                </a:solidFill>
                <a:effectLst/>
                <a:latin typeface="Segoe UI Light" pitchFamily="34" charset="0"/>
                <a:ea typeface="+mn-ea"/>
                <a:cs typeface="+mn-cs"/>
              </a:rPr>
              <a:t>awk</a:t>
            </a:r>
            <a:r>
              <a:rPr lang="en-US" sz="1200" b="0" i="0" kern="1200" dirty="0">
                <a:solidFill>
                  <a:schemeClr val="tx1"/>
                </a:solidFill>
                <a:effectLst/>
                <a:latin typeface="Segoe UI Light" pitchFamily="34" charset="0"/>
                <a:ea typeface="+mn-ea"/>
                <a:cs typeface="+mn-cs"/>
              </a:rPr>
              <a:t>, sed, </a:t>
            </a:r>
            <a:r>
              <a:rPr lang="en-US" sz="1200" b="0" i="0" kern="1200" dirty="0" err="1">
                <a:solidFill>
                  <a:schemeClr val="tx1"/>
                </a:solidFill>
                <a:effectLst/>
                <a:latin typeface="Segoe UI Light" pitchFamily="34" charset="0"/>
                <a:ea typeface="+mn-ea"/>
                <a:cs typeface="+mn-cs"/>
              </a:rPr>
              <a:t>perl</a:t>
            </a:r>
            <a:r>
              <a:rPr lang="en-US" sz="1200" b="0" i="0" kern="1200" dirty="0">
                <a:solidFill>
                  <a:schemeClr val="tx1"/>
                </a:solidFill>
                <a:effectLst/>
                <a:latin typeface="Segoe UI Light" pitchFamily="34" charset="0"/>
                <a:ea typeface="+mn-ea"/>
                <a:cs typeface="+mn-cs"/>
              </a:rPr>
              <a:t>, grep, find, </a:t>
            </a:r>
            <a:r>
              <a:rPr lang="en-US" sz="1200" b="0" i="0" kern="1200" dirty="0" err="1">
                <a:solidFill>
                  <a:schemeClr val="tx1"/>
                </a:solidFill>
                <a:effectLst/>
                <a:latin typeface="Segoe UI Light" pitchFamily="34" charset="0"/>
                <a:ea typeface="+mn-ea"/>
                <a:cs typeface="+mn-cs"/>
              </a:rPr>
              <a:t>wget</a:t>
            </a:r>
            <a:r>
              <a:rPr lang="en-US" sz="1200" b="0" i="0" kern="1200" dirty="0">
                <a:solidFill>
                  <a:schemeClr val="tx1"/>
                </a:solidFill>
                <a:effectLst/>
                <a:latin typeface="Segoe UI Light" pitchFamily="34" charset="0"/>
                <a:ea typeface="+mn-ea"/>
                <a:cs typeface="+mn-cs"/>
              </a:rPr>
              <a:t>, curl </a:t>
            </a:r>
            <a:r>
              <a:rPr lang="en-US" sz="1200" b="0" i="0" kern="1200" dirty="0" err="1">
                <a:solidFill>
                  <a:schemeClr val="tx1"/>
                </a:solidFill>
                <a:effectLst/>
                <a:latin typeface="Segoe UI Light" pitchFamily="34" charset="0"/>
                <a:ea typeface="+mn-ea"/>
                <a:cs typeface="+mn-cs"/>
              </a:rPr>
              <a:t>etc</a:t>
            </a:r>
            <a:r>
              <a:rPr lang="en-US" sz="1200" b="0" i="0" kern="1200" dirty="0">
                <a:solidFill>
                  <a:schemeClr val="tx1"/>
                </a:solidFill>
                <a:effectLst/>
                <a:latin typeface="Segoe UI Light" pitchFamily="34" charset="0"/>
                <a:ea typeface="+mn-ea"/>
                <a:cs typeface="+mn-cs"/>
              </a:rPr>
              <a:t>) accessible through command prompt.</a:t>
            </a:r>
          </a:p>
          <a:p>
            <a:endParaRPr lang="en-US" sz="1200" b="0" i="0" kern="1200" dirty="0">
              <a:solidFill>
                <a:schemeClr val="tx1"/>
              </a:solidFill>
              <a:effectLst/>
              <a:latin typeface="Segoe UI Light" pitchFamily="34" charset="0"/>
              <a:ea typeface="+mn-ea"/>
              <a:cs typeface="+mn-cs"/>
            </a:endParaRPr>
          </a:p>
          <a:p>
            <a:r>
              <a:rPr lang="en-US" sz="1200" b="0" i="0" u="sng" kern="1200" dirty="0">
                <a:solidFill>
                  <a:schemeClr val="tx1"/>
                </a:solidFill>
                <a:effectLst/>
                <a:latin typeface="Segoe UI Light" pitchFamily="34" charset="0"/>
                <a:ea typeface="+mn-ea"/>
                <a:cs typeface="+mn-cs"/>
                <a:hlinkClick r:id="rId14"/>
              </a:rPr>
              <a:t>Data Science Virtual Machine</a:t>
            </a:r>
            <a:r>
              <a:rPr lang="en-US" sz="1200" b="0" i="0" kern="1200" dirty="0">
                <a:solidFill>
                  <a:schemeClr val="tx1"/>
                </a:solidFill>
                <a:effectLst/>
                <a:latin typeface="Segoe UI Light" pitchFamily="34" charset="0"/>
                <a:ea typeface="+mn-ea"/>
                <a:cs typeface="+mn-cs"/>
              </a:rPr>
              <a:t> page.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Other Versions of the Data Science Virtual Machine</a:t>
            </a:r>
          </a:p>
          <a:p>
            <a:r>
              <a:rPr lang="en-US" sz="1200" b="0" i="0" kern="1200" dirty="0">
                <a:solidFill>
                  <a:schemeClr val="tx1"/>
                </a:solidFill>
                <a:effectLst/>
                <a:latin typeface="Segoe UI Light" pitchFamily="34" charset="0"/>
                <a:ea typeface="+mn-ea"/>
                <a:cs typeface="+mn-cs"/>
              </a:rPr>
              <a:t>An </a:t>
            </a:r>
            <a:r>
              <a:rPr lang="en-US" sz="1200" b="0" i="0" u="sng" kern="1200" dirty="0">
                <a:solidFill>
                  <a:schemeClr val="tx1"/>
                </a:solidFill>
                <a:effectLst/>
                <a:latin typeface="Segoe UI Light" pitchFamily="34" charset="0"/>
                <a:ea typeface="+mn-ea"/>
                <a:cs typeface="+mn-cs"/>
                <a:hlinkClick r:id="rId15"/>
              </a:rPr>
              <a:t>Ubuntu</a:t>
            </a:r>
            <a:r>
              <a:rPr lang="en-US" sz="1200" b="0" i="0" kern="1200" dirty="0">
                <a:solidFill>
                  <a:schemeClr val="tx1"/>
                </a:solidFill>
                <a:effectLst/>
                <a:latin typeface="Segoe UI Light" pitchFamily="34" charset="0"/>
                <a:ea typeface="+mn-ea"/>
                <a:cs typeface="+mn-cs"/>
              </a:rPr>
              <a:t> image is available as well, with many similar tools plus a few additional deep learning frameworks. A </a:t>
            </a:r>
            <a:r>
              <a:rPr lang="en-US" sz="1200" b="0" i="0" u="sng" kern="1200" dirty="0">
                <a:solidFill>
                  <a:schemeClr val="tx1"/>
                </a:solidFill>
                <a:effectLst/>
                <a:latin typeface="Segoe UI Light" pitchFamily="34" charset="0"/>
                <a:ea typeface="+mn-ea"/>
                <a:cs typeface="+mn-cs"/>
                <a:hlinkClick r:id="rId16"/>
              </a:rPr>
              <a:t>CentOS</a:t>
            </a:r>
            <a:r>
              <a:rPr lang="en-US" sz="1200" b="0" i="0" kern="1200" dirty="0">
                <a:solidFill>
                  <a:schemeClr val="tx1"/>
                </a:solidFill>
                <a:effectLst/>
                <a:latin typeface="Segoe UI Light" pitchFamily="34" charset="0"/>
                <a:ea typeface="+mn-ea"/>
                <a:cs typeface="+mn-cs"/>
              </a:rPr>
              <a:t> image is also available. We also offer a </a:t>
            </a:r>
            <a:r>
              <a:rPr lang="en-US" sz="1200" b="0" i="0" u="sng" kern="1200" dirty="0">
                <a:solidFill>
                  <a:schemeClr val="tx1"/>
                </a:solidFill>
                <a:effectLst/>
                <a:latin typeface="Segoe UI Light" pitchFamily="34" charset="0"/>
                <a:ea typeface="+mn-ea"/>
                <a:cs typeface="+mn-cs"/>
                <a:hlinkClick r:id="rId17"/>
              </a:rPr>
              <a:t>Windows Server 2012 edition</a:t>
            </a:r>
            <a:r>
              <a:rPr lang="en-US" sz="1200" b="0" i="0" kern="1200" dirty="0">
                <a:solidFill>
                  <a:schemeClr val="tx1"/>
                </a:solidFill>
                <a:effectLst/>
                <a:latin typeface="Segoe UI Light" pitchFamily="34" charset="0"/>
                <a:ea typeface="+mn-ea"/>
                <a:cs typeface="+mn-cs"/>
              </a:rPr>
              <a:t> of the data science virtual machine though a few tools are only available on the Windows Server 2016 edition. Otherwise, this article also applies to the Windows Server 2012 edition.</a:t>
            </a:r>
          </a:p>
          <a:p>
            <a:endParaRPr lang="en-US" dirty="0"/>
          </a:p>
          <a:p>
            <a:r>
              <a:rPr lang="en-US" baseline="30000" dirty="0"/>
              <a:t>4</a:t>
            </a:r>
            <a:r>
              <a:rPr lang="en-US" dirty="0"/>
              <a:t> ZDNet. “Microsoft says 40 percent of all VMs now are running Linux.” October 2017. www.zdnet.com/article/microsoft-says-40-percent-of-all-vms-in-azure-now-are-running-linux/.</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24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7969169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When you’re looking at cloud platforms,</a:t>
            </a:r>
            <a:r>
              <a:rPr lang="en-US" baseline="0" dirty="0"/>
              <a:t> the first thing you want to make sure about</a:t>
            </a:r>
            <a:r>
              <a:rPr lang="en-US" dirty="0"/>
              <a:t>—</a:t>
            </a:r>
            <a:r>
              <a:rPr lang="en-US" baseline="0" dirty="0"/>
              <a:t>understandably</a:t>
            </a:r>
            <a:r>
              <a:rPr lang="en-US" dirty="0"/>
              <a:t>—</a:t>
            </a:r>
            <a:r>
              <a:rPr lang="en-US" baseline="0" dirty="0"/>
              <a:t>is whether you can build with your preferred tools and languages on your device. In other words, it needs to be an open platform.</a:t>
            </a:r>
          </a:p>
          <a:p>
            <a:pPr defTabSz="950464">
              <a:spcAft>
                <a:spcPts val="346"/>
              </a:spcAft>
              <a:defRPr/>
            </a:pPr>
            <a:endParaRPr lang="en-US" baseline="0" dirty="0"/>
          </a:p>
          <a:p>
            <a:pPr defTabSz="950464">
              <a:spcAft>
                <a:spcPts val="346"/>
              </a:spcAft>
              <a:defRPr/>
            </a:pPr>
            <a:r>
              <a:rPr lang="en-US" baseline="0" dirty="0"/>
              <a:t>So let’s make sure one thing is clear: </a:t>
            </a:r>
            <a:r>
              <a:rPr lang="en-US" dirty="0"/>
              <a:t>Azure </a:t>
            </a:r>
            <a:r>
              <a:rPr lang="en-US" i="1" dirty="0"/>
              <a:t>is</a:t>
            </a:r>
            <a:r>
              <a:rPr lang="en-US" dirty="0"/>
              <a:t> open. You can run any stack, whether it’s Linux operating system (OS)–based or Windows OS–based. In fact, about one-third of Azure virtual machines (VMs) specifically run Linux. You can also use open-source tools like a Kubernetes cluster in Azure Container Service. And Azure supports Docker too, of course. And GitHub platform–based DevOps. And more.</a:t>
            </a:r>
          </a:p>
          <a:p>
            <a:pPr lvl="0"/>
            <a:endParaRPr lang="en-US" dirty="0"/>
          </a:p>
          <a:p>
            <a:pPr lvl="0"/>
            <a:r>
              <a:rPr lang="en-US" dirty="0"/>
              <a:t>[Ad-lib on your favorite technologies. Provide examples </a:t>
            </a:r>
            <a:r>
              <a:rPr lang="en-US" baseline="0" dirty="0"/>
              <a:t>of the great variety of workloads that can run in Azure, landing the point that Azure is not even remotely limited to the Microsoft stack:</a:t>
            </a:r>
            <a:endParaRPr lang="en-US" dirty="0"/>
          </a:p>
          <a:p>
            <a:pPr marL="174708" indent="-174708">
              <a:buFont typeface="Wingdings" panose="05000000000000000000" pitchFamily="2" charset="2"/>
              <a:buChar char="§"/>
            </a:pPr>
            <a:r>
              <a:rPr lang="en-US" dirty="0"/>
              <a:t>We</a:t>
            </a:r>
            <a:r>
              <a:rPr lang="en-US" baseline="0" dirty="0"/>
              <a:t>b app in Java</a:t>
            </a:r>
          </a:p>
          <a:p>
            <a:pPr marL="174708" indent="-174708">
              <a:buFont typeface="Wingdings" panose="05000000000000000000" pitchFamily="2" charset="2"/>
              <a:buChar char="§"/>
            </a:pPr>
            <a:r>
              <a:rPr lang="en-US" baseline="0" dirty="0"/>
              <a:t>Android app using Azure App Service</a:t>
            </a:r>
          </a:p>
          <a:p>
            <a:pPr marL="174708" indent="-174708">
              <a:buFont typeface="Wingdings" panose="05000000000000000000" pitchFamily="2" charset="2"/>
              <a:buChar char="§"/>
            </a:pPr>
            <a:r>
              <a:rPr lang="en-US" baseline="0" dirty="0"/>
              <a:t>Xamarin app with C# targeting 3+ platforms</a:t>
            </a:r>
          </a:p>
          <a:p>
            <a:pPr marL="174708" indent="-174708">
              <a:buFont typeface="Wingdings" panose="05000000000000000000" pitchFamily="2" charset="2"/>
              <a:buChar char="§"/>
            </a:pPr>
            <a:r>
              <a:rPr lang="en-US" dirty="0"/>
              <a:t>Data science Linux VM</a:t>
            </a:r>
          </a:p>
          <a:p>
            <a:pPr marL="174708" indent="-174708">
              <a:buFont typeface="Wingdings" panose="05000000000000000000" pitchFamily="2" charset="2"/>
              <a:buChar char="§"/>
            </a:pPr>
            <a:r>
              <a:rPr lang="en-US" dirty="0"/>
              <a:t>Apps with TensorFlow</a:t>
            </a:r>
            <a:r>
              <a:rPr lang="en-US" baseline="0" dirty="0"/>
              <a:t> and similar</a:t>
            </a:r>
            <a:endParaRPr lang="en-US" dirty="0"/>
          </a:p>
          <a:p>
            <a:pPr lvl="0"/>
            <a:endParaRPr lang="en-US" dirty="0"/>
          </a:p>
          <a:p>
            <a:pPr lvl="0"/>
            <a:r>
              <a:rPr lang="en-US" dirty="0"/>
              <a:t>The point is, you have choices. Choices that help you maximize your existing investments. Get support for infrastructure as a service (IaaS) on Linux, Java, and PHP or node.js application platforms. Develop and test your Linux and open-source components in Azure. You bring the tools you love and skills you already have, and you run virtually any application using your data source, with your operating system, on your device.</a:t>
            </a:r>
          </a:p>
          <a:p>
            <a:pPr lvl="0"/>
            <a:endParaRPr lang="en-US" dirty="0"/>
          </a:p>
          <a:p>
            <a:r>
              <a:rPr lang="en-US" dirty="0"/>
              <a:t>Provide cross-device experiences with support for all major mobile platforms.]</a:t>
            </a:r>
          </a:p>
          <a:p>
            <a:endParaRPr lang="en-US" dirty="0"/>
          </a:p>
          <a:p>
            <a:r>
              <a:rPr lang="en-US" baseline="30000" dirty="0"/>
              <a:t>4</a:t>
            </a:r>
            <a:r>
              <a:rPr lang="en-US" dirty="0"/>
              <a:t> ZDNet. “Microsoft says 40 percent of all VMs now are running Linux.” October 2017. www.zdnet.com/article/microsoft-says-40-percent-of-all-vms-in-azure-now-are-running-linux/.</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16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//Speakers: With limited time, make sure to spend at least 3 minutes on navigating Azure (demo 1). </a:t>
            </a:r>
            <a:r>
              <a:rPr lang="en-US" dirty="0" err="1"/>
              <a:t>Keras</a:t>
            </a:r>
            <a:r>
              <a:rPr lang="en-US" dirty="0"/>
              <a:t> is optional but *very* popular for rapid prototyping amongst most sophisticated teams. We’ve included screenshots of the demos on the slides below in case your internet connection or demo fails. The talk tracks for these demos are contained in the labs or slides too. Please note that </a:t>
            </a:r>
            <a:r>
              <a:rPr lang="en-US" u="sng" dirty="0"/>
              <a:t>you’ll need to set-up and prep </a:t>
            </a:r>
            <a:r>
              <a:rPr lang="en-US" dirty="0"/>
              <a:t>for these on your local machine, in your Azure account, or within a VM. Be sure to test your internet connection and refresh the cloud-based pages / remote connection prior to the demos.</a:t>
            </a:r>
          </a:p>
          <a:p>
            <a:pPr marL="0" indent="0" defTabSz="950464">
              <a:spcAft>
                <a:spcPts val="346"/>
              </a:spcAft>
              <a:buNone/>
              <a:defRPr/>
            </a:pPr>
            <a:endParaRPr lang="en-US" dirty="0"/>
          </a:p>
          <a:p>
            <a:pPr marL="0" indent="0" defTabSz="950464">
              <a:spcAft>
                <a:spcPts val="346"/>
              </a:spcAft>
              <a:buNone/>
              <a:defRPr/>
            </a:pPr>
            <a:r>
              <a:rPr lang="en-US" b="1" dirty="0"/>
              <a:t>Demo 1 | How to navigate Azure and set-up your first VM</a:t>
            </a:r>
          </a:p>
          <a:p>
            <a:pPr marL="0" indent="0" defTabSz="950464">
              <a:spcAft>
                <a:spcPts val="346"/>
              </a:spcAft>
              <a:buNone/>
              <a:defRPr/>
            </a:pPr>
            <a:endParaRPr lang="en-US" dirty="0"/>
          </a:p>
          <a:p>
            <a:pPr marL="0" indent="0" defTabSz="950464">
              <a:spcAft>
                <a:spcPts val="346"/>
              </a:spcAft>
              <a:buNone/>
              <a:defRPr/>
            </a:pPr>
            <a:r>
              <a:rPr lang="en-US" dirty="0"/>
              <a:t>http://portal.azure.com. Make sure you cover the search box, left-nav, and Azure Cloud CLI. Set-up a Data Science VM, describe Resource Groups and VM Sizes. Also show them the Auto shut-off feature. See next slide for full talk track. </a:t>
            </a:r>
          </a:p>
          <a:p>
            <a:pPr marL="0" indent="0" defTabSz="950464">
              <a:spcAft>
                <a:spcPts val="346"/>
              </a:spcAft>
              <a:buNone/>
              <a:defRPr/>
            </a:pPr>
            <a:endParaRPr lang="en-US" dirty="0"/>
          </a:p>
          <a:p>
            <a:pPr marL="0" indent="0" defTabSz="950464">
              <a:spcAft>
                <a:spcPts val="346"/>
              </a:spcAft>
              <a:buNone/>
              <a:defRPr/>
            </a:pPr>
            <a:r>
              <a:rPr lang="en-US" dirty="0"/>
              <a:t>If you want to demo how easy it is to create a VM in the CLI, code is here:</a:t>
            </a:r>
          </a:p>
          <a:p>
            <a:pPr marL="0" indent="0" defTabSz="950464">
              <a:spcAft>
                <a:spcPts val="346"/>
              </a:spcAft>
              <a:buNone/>
              <a:defRPr/>
            </a:pPr>
            <a:r>
              <a:rPr lang="en-US" dirty="0"/>
              <a:t>https://docs.microsoft.com/en-us/azure/virtual-machines/linux/quick-create-cli </a:t>
            </a:r>
          </a:p>
          <a:p>
            <a:pPr marL="0" indent="0" defTabSz="950464">
              <a:spcAft>
                <a:spcPts val="346"/>
              </a:spcAft>
              <a:buNone/>
              <a:defRPr/>
            </a:pPr>
            <a:endParaRPr lang="en-US" dirty="0"/>
          </a:p>
          <a:p>
            <a:pPr marL="0" indent="0" defTabSz="950464">
              <a:spcAft>
                <a:spcPts val="346"/>
              </a:spcAft>
              <a:buNone/>
              <a:defRPr/>
            </a:pPr>
            <a:endParaRPr lang="en-US" dirty="0"/>
          </a:p>
          <a:p>
            <a:pPr marL="0" indent="0" defTabSz="950464">
              <a:spcAft>
                <a:spcPts val="346"/>
              </a:spcAft>
              <a:buNone/>
              <a:defRPr/>
            </a:pPr>
            <a:r>
              <a:rPr lang="en-US" b="1" dirty="0"/>
              <a:t>Demo 2 | </a:t>
            </a:r>
            <a:r>
              <a:rPr lang="en-US" b="1" dirty="0" err="1"/>
              <a:t>Keras</a:t>
            </a:r>
            <a:r>
              <a:rPr lang="en-US" b="1" dirty="0"/>
              <a:t> w </a:t>
            </a:r>
            <a:r>
              <a:rPr lang="en-US" b="1" dirty="0" err="1"/>
              <a:t>Tensorflow</a:t>
            </a:r>
            <a:r>
              <a:rPr lang="en-US" b="1" dirty="0"/>
              <a:t> in an Azure Notebook</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788658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//Slide to use if your internet connection fails. Otherwise go to http://portal.azure.com and demo tips and tricks shown on series of hidden slides.</a:t>
            </a:r>
          </a:p>
          <a:p>
            <a:endParaRPr lang="en-US" dirty="0"/>
          </a:p>
          <a:p>
            <a:r>
              <a:rPr lang="en-US" dirty="0"/>
              <a:t>DEMO</a:t>
            </a:r>
          </a:p>
          <a:p>
            <a:r>
              <a:rPr lang="en-US" dirty="0"/>
              <a:t>You’re going to get hands on with Azure shortly, so let’s take a little tour to help you get around</a:t>
            </a:r>
          </a:p>
          <a:p>
            <a:endParaRPr lang="en-US" dirty="0"/>
          </a:p>
          <a:p>
            <a:r>
              <a:rPr lang="en-US" dirty="0"/>
              <a:t>AZURE PORTAL  </a:t>
            </a:r>
          </a:p>
          <a:p>
            <a:r>
              <a:rPr lang="en-US" dirty="0"/>
              <a:t>No matter what you want to do with Azure, you always start by logging into the portal.</a:t>
            </a:r>
          </a:p>
          <a:p>
            <a:endParaRPr lang="en-US" dirty="0"/>
          </a:p>
          <a:p>
            <a:r>
              <a:rPr lang="en-US" dirty="0"/>
              <a:t>THEMES</a:t>
            </a:r>
          </a:p>
          <a:p>
            <a:r>
              <a:rPr lang="en-US" dirty="0"/>
              <a:t>You might notice that your portal does not like mine that’s because I have chosen a different theme under Settings, I like the high contrast themes.</a:t>
            </a:r>
          </a:p>
          <a:p>
            <a:endParaRPr lang="en-US" dirty="0"/>
          </a:p>
          <a:p>
            <a:r>
              <a:rPr lang="en-US" dirty="0"/>
              <a:t>PORTAL NAVIGATION</a:t>
            </a:r>
          </a:p>
          <a:p>
            <a:r>
              <a:rPr lang="en-US" dirty="0"/>
              <a:t>At first glance it can the portal can be a little overwhelming, but it’s actually pretty simple once you learn the basics.</a:t>
            </a:r>
          </a:p>
          <a:p>
            <a:r>
              <a:rPr lang="en-US" dirty="0"/>
              <a:t>If you want to create anything, a VM, a web app, a cognitive service  you name it, you can just click on the + symbol and you get a list of choices.</a:t>
            </a:r>
          </a:p>
          <a:p>
            <a:r>
              <a:rPr lang="en-US" dirty="0"/>
              <a:t>If you know exactly what you want to create. The search box is your friend!</a:t>
            </a:r>
          </a:p>
          <a:p>
            <a:r>
              <a:rPr lang="en-US" dirty="0"/>
              <a:t>Just type the service you want to create into the search box (type Virtual machine, text analytics) </a:t>
            </a:r>
          </a:p>
          <a:p>
            <a:r>
              <a:rPr lang="en-US" dirty="0"/>
              <a:t>Navigate to the page and choose +Add</a:t>
            </a:r>
          </a:p>
          <a:p>
            <a:endParaRPr lang="en-US" dirty="0"/>
          </a:p>
          <a:p>
            <a:r>
              <a:rPr lang="en-US" dirty="0"/>
              <a:t>DOCUMENTATION</a:t>
            </a:r>
          </a:p>
          <a:p>
            <a:r>
              <a:rPr lang="en-US" dirty="0"/>
              <a:t>Now in my experience there are two types of developers.</a:t>
            </a:r>
          </a:p>
          <a:p>
            <a:r>
              <a:rPr lang="en-US" dirty="0"/>
              <a:t>Those who want to follow a nice step by step tutorial, and those who just like to jump in and try to figure it out themselves.</a:t>
            </a:r>
          </a:p>
          <a:p>
            <a:r>
              <a:rPr lang="en-US" dirty="0"/>
              <a:t>Let’s say you just want to jump in and create a Linux VM</a:t>
            </a:r>
          </a:p>
          <a:p>
            <a:r>
              <a:rPr lang="en-US" dirty="0"/>
              <a:t>You would probably click + | Compute | Ubuntu server</a:t>
            </a:r>
          </a:p>
          <a:p>
            <a:r>
              <a:rPr lang="en-US" dirty="0"/>
              <a:t>Give your VM a name, enter a username and password</a:t>
            </a:r>
          </a:p>
          <a:p>
            <a:r>
              <a:rPr lang="en-US" dirty="0"/>
              <a:t>Notice there is pop-up help on some of the fields to give you a little help if needed</a:t>
            </a:r>
          </a:p>
          <a:p>
            <a:endParaRPr lang="en-US" dirty="0"/>
          </a:p>
          <a:p>
            <a:r>
              <a:rPr lang="en-US" dirty="0"/>
              <a:t>RESOURCE GROUPS</a:t>
            </a:r>
          </a:p>
          <a:p>
            <a:r>
              <a:rPr lang="en-US" dirty="0"/>
              <a:t>There’s on field here I want to point out, see that field marked resource group?</a:t>
            </a:r>
          </a:p>
          <a:p>
            <a:r>
              <a:rPr lang="en-US" dirty="0"/>
              <a:t>That is REALLY useful.  Basically, a resource group is kind of like a folder you can use to keep related things together. Let’s say for your web site you need some BLOB Storage to store some images, a database and a web app, you can store them all together in one resource group. Then you can easily see everything that is used together for your web application by just going to the resource group, and if needed you can delete everything for that website by deleting the resource group.  </a:t>
            </a:r>
          </a:p>
          <a:p>
            <a:r>
              <a:rPr lang="en-US" dirty="0"/>
              <a:t>Choose OK to continue</a:t>
            </a:r>
          </a:p>
          <a:p>
            <a:r>
              <a:rPr lang="en-US" dirty="0"/>
              <a:t>Pick a VM size – notice even a small VM can get pretty pricey pretty fast, VMs are always the most expensive services on all cloud platforms….</a:t>
            </a:r>
          </a:p>
          <a:p>
            <a:r>
              <a:rPr lang="en-US" dirty="0"/>
              <a:t>Which is why I love this option on the next screen</a:t>
            </a:r>
          </a:p>
          <a:p>
            <a:r>
              <a:rPr lang="en-US" dirty="0"/>
              <a:t>I am going to set “Auto-shutdown” it’s a great way to avoid accidentally leaving your VM running and using up all your credits</a:t>
            </a:r>
          </a:p>
          <a:p>
            <a:r>
              <a:rPr lang="en-US" dirty="0"/>
              <a:t>Choose create and off you go</a:t>
            </a:r>
          </a:p>
          <a:p>
            <a:endParaRPr lang="en-US" dirty="0"/>
          </a:p>
          <a:p>
            <a:r>
              <a:rPr lang="en-US" dirty="0"/>
              <a:t>THE DASHBOARD</a:t>
            </a:r>
          </a:p>
          <a:p>
            <a:r>
              <a:rPr lang="en-US" dirty="0"/>
              <a:t>You are brought back to the your Azure dashboard but you can check the notifications to see how your app is doing, and if you had clicked “pin to dashboard” you would have a tile for your website that allows you to easily get back to the website any time you need to. </a:t>
            </a:r>
          </a:p>
          <a:p>
            <a:r>
              <a:rPr lang="en-US" dirty="0"/>
              <a:t>Now for those of you who prefer step by step instructions…</a:t>
            </a:r>
          </a:p>
          <a:p>
            <a:br>
              <a:rPr lang="en-US" dirty="0"/>
            </a:br>
            <a:r>
              <a:rPr lang="en-US" dirty="0"/>
              <a:t>DOCS.MICROSOFT.COM</a:t>
            </a:r>
          </a:p>
          <a:p>
            <a:r>
              <a:rPr lang="en-US" dirty="0"/>
              <a:t>If you are the kind of person who prefer step by step instructions to follow you would probably go to Bing and type “how to deploy a node website to Azure”. You will get back lots of blog posts, and videos with instructions, which is great, but unfortunately some of them may be out of date as the Azure portal does get regular update. So here’s a pro tip! Look for results at the URL docs.Microsoft.com! This is THE place to start for HOW TO documentation for Azure.</a:t>
            </a:r>
          </a:p>
          <a:p>
            <a:endParaRPr lang="en-US" dirty="0"/>
          </a:p>
          <a:p>
            <a:r>
              <a:rPr lang="en-US" dirty="0"/>
              <a:t>PORTAL COMMAND SHELL</a:t>
            </a:r>
          </a:p>
          <a:p>
            <a:r>
              <a:rPr lang="en-US" dirty="0"/>
              <a:t>Some tutorials will give you screenshots to follow, others will give you commands to execute. You can install the Azure CLI library in Bash or </a:t>
            </a:r>
            <a:r>
              <a:rPr lang="en-US" dirty="0" err="1"/>
              <a:t>Powershell</a:t>
            </a:r>
            <a:r>
              <a:rPr lang="en-US" dirty="0"/>
              <a:t> and run those commands locally, but I’m lazy, and I find it annoying to constantly install libraries on my computers. So I here’s another cool trick, there is a  Command shell in the portal with the Azure CLI library already installed. So you can just copy the commands and run them here as PowerShell or Bash.</a:t>
            </a:r>
          </a:p>
          <a:p>
            <a:endParaRPr lang="en-US" dirty="0"/>
          </a:p>
          <a:p>
            <a:r>
              <a:rPr lang="en-US" dirty="0"/>
              <a:t>SEARCH</a:t>
            </a:r>
          </a:p>
          <a:p>
            <a:r>
              <a:rPr lang="en-US" dirty="0"/>
              <a:t>By now hopefully our VM is running so I can either navigate from notifications, click on the tile if I pinned it to my dashboard, or I can just search for the VM name “</a:t>
            </a:r>
            <a:r>
              <a:rPr lang="en-US" dirty="0" err="1"/>
              <a:t>ubc</a:t>
            </a:r>
            <a:r>
              <a:rPr lang="en-US" dirty="0"/>
              <a:t>” </a:t>
            </a:r>
          </a:p>
          <a:p>
            <a:r>
              <a:rPr lang="en-US" dirty="0"/>
              <a:t>I select the VM and click Connect and it returns the </a:t>
            </a:r>
            <a:r>
              <a:rPr lang="en-US" dirty="0" err="1"/>
              <a:t>ssh</a:t>
            </a:r>
            <a:r>
              <a:rPr lang="en-US" dirty="0"/>
              <a:t> command to connect t </a:t>
            </a:r>
            <a:r>
              <a:rPr lang="en-US" dirty="0" err="1"/>
              <a:t>omy</a:t>
            </a:r>
            <a:r>
              <a:rPr lang="en-US" dirty="0"/>
              <a:t> VM</a:t>
            </a:r>
          </a:p>
          <a:p>
            <a:r>
              <a:rPr lang="en-US" dirty="0"/>
              <a:t>So I run Bash on my laptop copy that command and voila I have connected to my Linux VM!</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3695667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464">
              <a:spcAft>
                <a:spcPts val="346"/>
              </a:spcAft>
              <a:buNone/>
              <a:defRPr/>
            </a:pPr>
            <a:r>
              <a:rPr lang="en-US" dirty="0"/>
              <a:t>//</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a:p>
            <a:pPr marL="0" indent="0" defTabSz="950464">
              <a:spcAft>
                <a:spcPts val="346"/>
              </a:spcAft>
              <a:buNone/>
              <a:defRPr/>
            </a:pPr>
            <a:endParaRPr lang="en-US" dirty="0"/>
          </a:p>
          <a:p>
            <a:pPr marL="0" indent="0" defTabSz="950464">
              <a:spcAft>
                <a:spcPts val="346"/>
              </a:spcAft>
              <a:buNone/>
              <a:defRPr/>
            </a:pPr>
            <a:r>
              <a:rPr lang="en-US" dirty="0"/>
              <a:t>The lab itself has a good talk track but be sure to cover key concepts like:</a:t>
            </a:r>
          </a:p>
          <a:p>
            <a:pPr marL="171450" indent="-171450" defTabSz="950464">
              <a:spcAft>
                <a:spcPts val="346"/>
              </a:spcAft>
              <a:buFont typeface="Arial" panose="020B0604020202020204" pitchFamily="34" charset="0"/>
              <a:buChar char="•"/>
              <a:defRPr/>
            </a:pPr>
            <a:r>
              <a:rPr lang="en-US" dirty="0"/>
              <a:t>How data was transformed so that it can easily be trained</a:t>
            </a:r>
          </a:p>
          <a:p>
            <a:pPr marL="171450" indent="-171450" defTabSz="950464">
              <a:spcAft>
                <a:spcPts val="346"/>
              </a:spcAft>
              <a:buFont typeface="Arial" panose="020B0604020202020204" pitchFamily="34" charset="0"/>
              <a:buChar char="•"/>
              <a:defRPr/>
            </a:pPr>
            <a:r>
              <a:rPr lang="en-US" dirty="0"/>
              <a:t>What a training epoch is and Loss/Accuracy is</a:t>
            </a:r>
          </a:p>
          <a:p>
            <a:pPr marL="171450" indent="-171450" defTabSz="950464">
              <a:spcAft>
                <a:spcPts val="346"/>
              </a:spcAft>
              <a:buFont typeface="Arial" panose="020B0604020202020204" pitchFamily="34" charset="0"/>
              <a:buChar char="•"/>
              <a:defRPr/>
            </a:pPr>
            <a:r>
              <a:rPr lang="en-US" dirty="0"/>
              <a:t>The graph showing how the first 3 epochs achieve most of the accuracy and with diminishing returns after. This is a small data set but what if the power of the cloud compute could achieve 0.1 or 0.01 better prediction. Maybe that wouldn’t matter for movie sentiment. But what about predicting malignant cancerous tumors?</a:t>
            </a:r>
          </a:p>
          <a:p>
            <a:pPr marL="171450" indent="-171450" defTabSz="950464">
              <a:spcAft>
                <a:spcPts val="346"/>
              </a:spcAft>
              <a:buFont typeface="Arial" panose="020B0604020202020204" pitchFamily="34" charset="0"/>
              <a:buChar char="•"/>
              <a:defRPr/>
            </a:pPr>
            <a:r>
              <a:rPr lang="en-US" dirty="0"/>
              <a:t>Evaluate the sentiment values (good, neutral, negative) and their corresponding predictive scores</a:t>
            </a:r>
          </a:p>
          <a:p>
            <a:endParaRPr lang="en-US"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28</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6016648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883499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72888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900" b="0" i="0" kern="1200" dirty="0">
                <a:solidFill>
                  <a:schemeClr val="tx1"/>
                </a:solidFill>
                <a:effectLst/>
                <a:latin typeface="Segoe UI Light" pitchFamily="34" charset="0"/>
                <a:ea typeface="+mn-ea"/>
                <a:cs typeface="+mn-cs"/>
              </a:rPr>
              <a:t>If you find yourself wanting an opportunity to lead and share you passion for technology, then potentially the Microsoft Student Partner program is for you. We are a community of university students around the world with an interest in technology. Coding is our shared common language. You might find yourself leading your own hackathon, mentoring computer science students, or unlocking the next great idea with your team – it’s all up to you. The program is all about gaining leadership experiences and getting access to resources and develop your technical and career skills. And we have a lot of fun too.</a:t>
            </a:r>
          </a:p>
          <a:p>
            <a:pPr defTabSz="950464">
              <a:spcAft>
                <a:spcPts val="346"/>
              </a:spcAft>
              <a:defRPr/>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848791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really like today’s challenges, we encourage you to consider taking the next step with Imagine Cup.</a:t>
            </a:r>
          </a:p>
          <a:p>
            <a:endParaRPr lang="en-US" dirty="0"/>
          </a:p>
          <a:p>
            <a:r>
              <a:rPr lang="en-US" dirty="0"/>
              <a:t>Imagine Cup is a global competition for the next generation of students. Team up, and use your creativity, passion, and knowledge of technology to create applications that shape how we live, work, and play. Every year, tens of thousands of students from across the globe compete for cash, travel, and prizes and for the honor of taking home the Imagine Cup!</a:t>
            </a:r>
          </a:p>
          <a:p>
            <a:endParaRPr lang="en-US" dirty="0"/>
          </a:p>
          <a:p>
            <a:r>
              <a:rPr lang="en-US" dirty="0"/>
              <a:t>We are soon going to announce details for this year’s Imagine Cup. Register online at https://imagine.microsoft.com/usa</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6255433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extended version of Imagine Cup to tie back to the “AI changing world theme”</a:t>
            </a:r>
          </a:p>
          <a:p>
            <a:r>
              <a:rPr lang="en-US" dirty="0"/>
              <a:t>And these students too are changing the world with AI</a:t>
            </a:r>
          </a:p>
          <a:p>
            <a:endParaRPr lang="en-US" dirty="0"/>
          </a:p>
          <a:p>
            <a:r>
              <a:rPr lang="en-US" sz="900" u="none" kern="1200" dirty="0" err="1">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smartARM</a:t>
            </a:r>
            <a:r>
              <a:rPr lang="en-US" sz="900" u="none" kern="1200" dirty="0">
                <a:solidFill>
                  <a:schemeClr val="tx1"/>
                </a:solidFill>
                <a:effectLst/>
                <a:latin typeface="Segoe UI Light" pitchFamily="34" charset="0"/>
                <a:ea typeface="+mn-ea"/>
                <a:cs typeface="+mn-cs"/>
              </a:rPr>
              <a:t> of Canada created an AI-powered robotic </a:t>
            </a:r>
            <a:r>
              <a:rPr lang="en-US" sz="900" u="none" kern="1200" dirty="0" err="1">
                <a:solidFill>
                  <a:schemeClr val="tx1"/>
                </a:solidFill>
                <a:effectLst/>
                <a:latin typeface="Segoe UI Light" pitchFamily="34" charset="0"/>
                <a:ea typeface="+mn-ea"/>
                <a:cs typeface="+mn-cs"/>
              </a:rPr>
              <a:t>prothetic</a:t>
            </a:r>
            <a:r>
              <a:rPr lang="en-US" sz="900" u="none" kern="1200" dirty="0">
                <a:solidFill>
                  <a:schemeClr val="tx1"/>
                </a:solidFill>
                <a:effectLst/>
                <a:latin typeface="Segoe UI Light" pitchFamily="34" charset="0"/>
                <a:ea typeface="+mn-ea"/>
                <a:cs typeface="+mn-cs"/>
              </a:rPr>
              <a:t> arm and become the 2018 World Champion. Their project started at a hackathon just like this one.</a:t>
            </a:r>
          </a:p>
          <a:p>
            <a:endParaRPr lang="en-US" sz="900" u="none" kern="1200" dirty="0">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endParaRPr>
          </a:p>
          <a:p>
            <a:r>
              <a:rPr lang="en-US" sz="900" u="none" kern="1200" dirty="0" err="1">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BeeConnex</a:t>
            </a:r>
            <a:r>
              <a:rPr lang="en-US" sz="900" u="none" kern="1200" dirty="0">
                <a:solidFill>
                  <a:schemeClr val="tx1"/>
                </a:solidFill>
                <a:effectLst/>
                <a:latin typeface="Segoe UI Light" pitchFamily="34" charset="0"/>
                <a:ea typeface="+mn-ea"/>
                <a:cs typeface="+mn-cs"/>
              </a:rPr>
              <a:t> of Thailand built AI powered IoT smart monitor for beehives</a:t>
            </a:r>
          </a:p>
          <a:p>
            <a:r>
              <a:rPr lang="en-US" sz="900" u="none" kern="1200" dirty="0">
                <a:solidFill>
                  <a:schemeClr val="tx1"/>
                </a:solidFill>
                <a:effectLst/>
                <a:latin typeface="Segoe UI Light" pitchFamily="34" charset="0"/>
                <a:ea typeface="+mn-ea"/>
                <a:cs typeface="+mn-cs"/>
              </a:rPr>
              <a:t> </a:t>
            </a:r>
          </a:p>
          <a:p>
            <a:r>
              <a:rPr lang="en-US" sz="900" u="sng"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All female team, </a:t>
            </a:r>
            <a:r>
              <a:rPr lang="en-US" sz="900" u="none"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Fe Amaan</a:t>
            </a:r>
            <a:r>
              <a:rPr lang="en-US" sz="900" u="none" kern="1200" dirty="0">
                <a:solidFill>
                  <a:schemeClr val="tx1"/>
                </a:solidFill>
                <a:effectLst/>
                <a:latin typeface="Segoe UI Light" pitchFamily="34" charset="0"/>
                <a:ea typeface="+mn-ea"/>
                <a:cs typeface="+mn-cs"/>
              </a:rPr>
              <a:t> of Pakistan created an IoT low-cost pregnancy monitor can predict complications and send those instructions to doctors</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6">
                  <a:extLst>
                    <a:ext uri="{A12FA001-AC4F-418D-AE19-62706E023703}">
                      <ahyp:hlinkClr xmlns:ahyp="http://schemas.microsoft.com/office/drawing/2018/hyperlinkcolor" val="tx"/>
                    </a:ext>
                  </a:extLst>
                </a:hlinkClick>
              </a:rPr>
              <a:t>The Nash</a:t>
            </a:r>
            <a:r>
              <a:rPr lang="en-US" sz="900" u="none" kern="1200" dirty="0">
                <a:solidFill>
                  <a:schemeClr val="tx1"/>
                </a:solidFill>
                <a:effectLst/>
                <a:latin typeface="Segoe UI Light" pitchFamily="34" charset="0"/>
                <a:ea typeface="+mn-ea"/>
                <a:cs typeface="+mn-cs"/>
              </a:rPr>
              <a:t> team in Argentina built a series of autonomous drones to scan for survivors in the event of natural disaster</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And </a:t>
            </a:r>
            <a:r>
              <a:rPr lang="en-US" sz="900" u="none" kern="1200" dirty="0" err="1">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SochWare</a:t>
            </a:r>
            <a:r>
              <a:rPr lang="en-US" sz="900" u="none" kern="1200" dirty="0">
                <a:solidFill>
                  <a:schemeClr val="tx1"/>
                </a:solidFill>
                <a:effectLst/>
                <a:latin typeface="Segoe UI Light" pitchFamily="34" charset="0"/>
                <a:ea typeface="+mn-ea"/>
                <a:cs typeface="+mn-cs"/>
              </a:rPr>
              <a:t> of Nepal put a cheap smartphone in the hands of rural farmers that uses AI to detect plant diseases and save crops.</a:t>
            </a:r>
          </a:p>
          <a:p>
            <a:endParaRPr lang="en-US" sz="900" u="none" kern="1200" dirty="0">
              <a:solidFill>
                <a:schemeClr val="tx1"/>
              </a:solidFill>
              <a:effectLst/>
              <a:latin typeface="Segoe UI Light" pitchFamily="34" charset="0"/>
              <a:ea typeface="+mn-ea"/>
              <a:cs typeface="+mn-cs"/>
            </a:endParaRPr>
          </a:p>
          <a:p>
            <a:r>
              <a:rPr lang="en-US" sz="900" u="none" kern="1200" dirty="0">
                <a:solidFill>
                  <a:schemeClr val="tx1"/>
                </a:solidFill>
                <a:effectLst/>
                <a:latin typeface="Segoe UI Light" pitchFamily="34" charset="0"/>
                <a:ea typeface="+mn-ea"/>
                <a:cs typeface="+mn-cs"/>
              </a:rPr>
              <a:t>What all these projects had in common was that a student team had a passion for solving a problem where AI might complement human productivity and creativity.</a:t>
            </a:r>
          </a:p>
          <a:p>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4186515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are you going to use all these AI and ML services at today’s hack?</a:t>
            </a:r>
          </a:p>
          <a:p>
            <a:endParaRPr lang="en-US" dirty="0"/>
          </a:p>
          <a:p>
            <a:r>
              <a:rPr lang="en-US" dirty="0"/>
              <a:t>Now you can get $100 of credit plus a free-tier of Azure products to use in today’s challenges, your own apps, in your university courses, and potentially in Imagine Cup, too. The free tier includes AI capabilities like Computer Vision and Azure Machine Learning, in addition to VMs to build your own solutions.</a:t>
            </a:r>
          </a:p>
          <a:p>
            <a:endParaRPr lang="en-US" dirty="0"/>
          </a:p>
          <a:p>
            <a:r>
              <a:rPr lang="en-US" dirty="0"/>
              <a:t>Here’s the short-link for this offer; we’ll also post this link as you begin your challenges.</a:t>
            </a:r>
          </a:p>
          <a:p>
            <a:endParaRPr lang="en-US" dirty="0"/>
          </a:p>
          <a:p>
            <a:pPr defTabSz="950464">
              <a:spcAft>
                <a:spcPts val="346"/>
              </a:spcAft>
              <a:defRPr/>
            </a:pPr>
            <a:r>
              <a:rPr lang="en-US" dirty="0"/>
              <a:t>[See range of free-tier services and details at http://</a:t>
            </a:r>
            <a:r>
              <a:rPr lang="en-US" u="none" dirty="0">
                <a:solidFill>
                  <a:schemeClr val="bg1"/>
                </a:solidFill>
              </a:rPr>
              <a:t>aka.ms/azure4students.]</a:t>
            </a:r>
            <a:endParaRPr lang="en-US" sz="9900" dirty="0">
              <a:solidFill>
                <a:schemeClr val="bg1"/>
              </a:solidFill>
            </a:endParaRPr>
          </a:p>
        </p:txBody>
      </p:sp>
      <p:sp>
        <p:nvSpPr>
          <p:cNvPr id="4" name="Slide Number Placeholder 3"/>
          <p:cNvSpPr>
            <a:spLocks noGrp="1"/>
          </p:cNvSpPr>
          <p:nvPr>
            <p:ph type="sldNum" sz="quarter" idx="10"/>
          </p:nvPr>
        </p:nvSpPr>
        <p:spPr/>
        <p:txBody>
          <a:bodyPr/>
          <a:lstStyle/>
          <a:p>
            <a:pPr defTabSz="931774">
              <a:defRPr/>
            </a:pPr>
            <a:fld id="{3D7B9D4F-5F19-438C-92E8-037C6AE8F87D}" type="slidenum">
              <a:rPr lang="en-US">
                <a:solidFill>
                  <a:prstClr val="black"/>
                </a:solidFill>
                <a:latin typeface="Calibri" panose="020F0502020204030204"/>
              </a:rPr>
              <a:pPr defTabSz="931774">
                <a:defRPr/>
              </a:pPr>
              <a:t>33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8107086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And if you’re wondering, there is a prize for this hack. Each person in the winning team will receive an XBOX ONE X. More details are at our booth.</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023885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Fortunately you have some great people from Microsoft to help you…</a:t>
            </a:r>
          </a:p>
          <a:p>
            <a:pPr defTabSz="950464">
              <a:spcAft>
                <a:spcPts val="346"/>
              </a:spcAft>
              <a:defRPr/>
            </a:pPr>
            <a:endParaRPr lang="en-US" dirty="0"/>
          </a:p>
          <a:p>
            <a:pPr defTabSz="950464">
              <a:spcAft>
                <a:spcPts val="346"/>
              </a:spcAft>
              <a:defRPr/>
            </a:pPr>
            <a:r>
              <a:rPr lang="en-US" dirty="0"/>
              <a:t>//introduce them if present</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35</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02927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61607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082152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71168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Microsoft Translator</a:t>
            </a:r>
          </a:p>
          <a:p>
            <a:pPr defTabSz="950464">
              <a:spcAft>
                <a:spcPts val="346"/>
              </a:spcAft>
              <a:defRPr/>
            </a:pPr>
            <a:r>
              <a:rPr lang="en-US" dirty="0"/>
              <a:t>//if you cut a demo for time, this is it because it’s a well-known scenario and less approachable to students. However, it does showcase the full capability of AI in a “UN-style everyone hears their native tongue simultaneously” </a:t>
            </a:r>
            <a:r>
              <a:rPr lang="en-US" dirty="0" err="1"/>
              <a:t>kinda</a:t>
            </a:r>
            <a:r>
              <a:rPr lang="en-US" dirty="0"/>
              <a:t> awesome factor. Google does this too. The important part is to talk about it as an </a:t>
            </a:r>
            <a:r>
              <a:rPr lang="en-US" i="1" dirty="0"/>
              <a:t>engineering problem</a:t>
            </a:r>
            <a:r>
              <a:rPr lang="en-US" i="0" dirty="0"/>
              <a:t> – what level of sophistication is required to achieve the billions of people and millions of dialects on our planet? How is this a problem AI can uniquely solve? How do we avoid bias / be inclusive as possible? </a:t>
            </a:r>
            <a:endParaRPr lang="en-US" dirty="0"/>
          </a:p>
          <a:p>
            <a:pPr defTabSz="950464">
              <a:spcAft>
                <a:spcPts val="346"/>
              </a:spcAft>
              <a:defRPr/>
            </a:pPr>
            <a:endParaRPr lang="en-US" dirty="0"/>
          </a:p>
          <a:p>
            <a:pPr defTabSz="950464">
              <a:spcAft>
                <a:spcPts val="346"/>
              </a:spcAft>
              <a:defRPr/>
            </a:pPr>
            <a:r>
              <a:rPr lang="en-US" dirty="0"/>
              <a:t>//optional talk about or demo PowerPoint Translator. Particularly impactful and needed when presenting in APAC countries like Singapore, China, and Japan or Portuguese-speaking LATAM aka Brazil</a:t>
            </a:r>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12:24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2670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exciting. It gets a lot of hype going (which is honestly well-deserved). But it’s not very concrete.</a:t>
            </a:r>
          </a:p>
          <a:p>
            <a:r>
              <a:rPr lang="en-US" sz="1200" b="0" i="0" kern="1200" dirty="0">
                <a:solidFill>
                  <a:schemeClr val="tx1"/>
                </a:solidFill>
                <a:effectLst/>
                <a:latin typeface="+mn-lt"/>
                <a:ea typeface="+mn-ea"/>
                <a:cs typeface="+mn-cs"/>
              </a:rPr>
              <a:t>What does AI mean? What does AI actually do?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 me break it down for you a little bit.</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42145610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Translator is highly sophisticated, and has taken many </a:t>
            </a:r>
            <a:r>
              <a:rPr lang="en-US" dirty="0" err="1"/>
              <a:t>devs</a:t>
            </a:r>
            <a:r>
              <a:rPr lang="en-US" dirty="0"/>
              <a:t> and data scientists many years to create.</a:t>
            </a:r>
          </a:p>
          <a:p>
            <a:r>
              <a:rPr lang="en-US" dirty="0"/>
              <a:t>However, in the spirit of empowering others, we’ve taken all the machine learning models these technologies were built on top of and made them available as Azure’s Cognitive Services Speech Services.</a:t>
            </a:r>
          </a:p>
          <a:p>
            <a:endParaRPr lang="en-US" dirty="0"/>
          </a:p>
          <a:p>
            <a:r>
              <a:rPr lang="en-US" dirty="0"/>
              <a:t>Even though it has a lot of features, what’s its doing basically boils down to a combination of 3 services, which are all available to you as developers.</a:t>
            </a:r>
          </a:p>
          <a:p>
            <a:pPr marL="228600" indent="-228600">
              <a:buAutoNum type="arabicPeriod"/>
            </a:pPr>
            <a:r>
              <a:rPr lang="en-US" dirty="0"/>
              <a:t>Text to speech service</a:t>
            </a:r>
          </a:p>
          <a:p>
            <a:pPr marL="228600" indent="-228600">
              <a:buAutoNum type="arabicPeriod"/>
            </a:pPr>
            <a:r>
              <a:rPr lang="en-US" dirty="0"/>
              <a:t>Translation</a:t>
            </a:r>
          </a:p>
          <a:p>
            <a:pPr marL="228600" indent="-228600">
              <a:buAutoNum type="arabicPeriod"/>
            </a:pPr>
            <a:r>
              <a:rPr lang="en-US" dirty="0"/>
              <a:t>Custom speech service</a:t>
            </a:r>
          </a:p>
          <a:p>
            <a:endParaRPr lang="en-US" dirty="0"/>
          </a:p>
          <a:p>
            <a:r>
              <a:rPr lang="en-US" dirty="0"/>
              <a:t>Uses:</a:t>
            </a:r>
          </a:p>
          <a:p>
            <a:pPr marL="171450" indent="-171450">
              <a:buFontTx/>
              <a:buChar char="-"/>
            </a:pPr>
            <a:r>
              <a:rPr lang="en-US" dirty="0"/>
              <a:t>Cog services translation APIs</a:t>
            </a:r>
          </a:p>
          <a:p>
            <a:pPr marL="171450" indent="-171450">
              <a:buFontTx/>
              <a:buChar char="-"/>
            </a:pPr>
            <a:r>
              <a:rPr lang="en-US" dirty="0"/>
              <a:t>Cog services speech recognition</a:t>
            </a:r>
          </a:p>
          <a:p>
            <a:pPr marL="171450" indent="-171450">
              <a:buFontTx/>
              <a:buChar char="-"/>
            </a:pPr>
            <a:r>
              <a:rPr lang="en-US" dirty="0"/>
              <a:t>Cog services custom speech service</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12:24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3772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[SLIDE GOAL: Show the students that employers want the skills we are discussing today, i.e. learning this can help you get a job]</a:t>
            </a:r>
          </a:p>
          <a:p>
            <a:pPr defTabSz="950464">
              <a:spcAft>
                <a:spcPts val="346"/>
              </a:spcAft>
              <a:defRPr/>
            </a:pPr>
            <a:endParaRPr lang="en-US" dirty="0"/>
          </a:p>
          <a:p>
            <a:pPr defTabSz="950464">
              <a:spcAft>
                <a:spcPts val="346"/>
              </a:spcAft>
              <a:defRPr/>
            </a:pPr>
            <a:r>
              <a:rPr lang="en-US" dirty="0"/>
              <a:t>We’re here to help </a:t>
            </a:r>
            <a:r>
              <a:rPr lang="en-US" i="1" dirty="0"/>
              <a:t>you</a:t>
            </a:r>
            <a:r>
              <a:rPr lang="en-US" dirty="0"/>
              <a:t> develop the skills companies and organizations need today and tomorrow.</a:t>
            </a:r>
          </a:p>
          <a:p>
            <a:pPr defTabSz="950464">
              <a:spcAft>
                <a:spcPts val="346"/>
              </a:spcAft>
              <a:defRPr/>
            </a:pPr>
            <a:endParaRPr lang="en-US" dirty="0"/>
          </a:p>
          <a:p>
            <a:pPr defTabSz="950464">
              <a:spcAft>
                <a:spcPts val="346"/>
              </a:spcAft>
              <a:defRPr/>
            </a:pPr>
            <a:r>
              <a:rPr lang="en-US" dirty="0"/>
              <a:t>And </a:t>
            </a:r>
            <a:r>
              <a:rPr lang="en-US" i="1" dirty="0"/>
              <a:t>that</a:t>
            </a:r>
            <a:r>
              <a:rPr lang="en-US" dirty="0"/>
              <a:t> means data science, AI, machine learning, and cloud platform skills.</a:t>
            </a:r>
            <a:endParaRPr lang="en-US" baseline="0" dirty="0"/>
          </a:p>
          <a:p>
            <a:pPr defTabSz="950464">
              <a:spcAft>
                <a:spcPts val="346"/>
              </a:spcAft>
              <a:defRPr/>
            </a:pPr>
            <a:endParaRPr lang="en-US" dirty="0"/>
          </a:p>
          <a:p>
            <a:pPr defTabSz="950464">
              <a:spcAft>
                <a:spcPts val="346"/>
              </a:spcAft>
              <a:defRPr/>
            </a:pPr>
            <a:r>
              <a:rPr lang="en-US" dirty="0"/>
              <a:t>T</a:t>
            </a:r>
            <a:r>
              <a:rPr lang="en-US" baseline="0" dirty="0"/>
              <a:t>he average salaries shown here for data scientists and AI engineers speak for themselves. </a:t>
            </a:r>
            <a:r>
              <a:rPr lang="en-US" dirty="0"/>
              <a:t>Being able to identify the patterns that matter most in data is now a highly needed skill. That is what data science is about. It's the combination of statistics, coding, mathematics, computer science, data visualization, and data mining to tackle big data and identify its most important insights. And AI takes that base knowledge</a:t>
            </a:r>
            <a:r>
              <a:rPr lang="en-US" baseline="0" dirty="0"/>
              <a:t> of data science </a:t>
            </a:r>
            <a:r>
              <a:rPr lang="en-US" dirty="0"/>
              <a:t>and applies deep learning algorithms, often combined</a:t>
            </a:r>
            <a:r>
              <a:rPr lang="en-US" baseline="0" dirty="0"/>
              <a:t> with </a:t>
            </a:r>
            <a:r>
              <a:rPr lang="en-US" dirty="0"/>
              <a:t>natural language processing, to help determine automated ways to filter and sort data.</a:t>
            </a:r>
          </a:p>
          <a:p>
            <a:pPr defTabSz="950464">
              <a:spcAft>
                <a:spcPts val="346"/>
              </a:spcAft>
              <a:defRPr/>
            </a:pPr>
            <a:endParaRPr lang="en-US" dirty="0"/>
          </a:p>
          <a:p>
            <a:pPr defTabSz="950464">
              <a:spcAft>
                <a:spcPts val="346"/>
              </a:spcAft>
              <a:defRPr/>
            </a:pPr>
            <a:r>
              <a:rPr lang="en-US" dirty="0"/>
              <a:t>NOTE: The AI engineer salary includes base salary plus additional cash compensation or bonus pay, and nothing else.</a:t>
            </a:r>
          </a:p>
          <a:p>
            <a:pPr defTabSz="950464">
              <a:spcAft>
                <a:spcPts val="346"/>
              </a:spcAft>
              <a:defRPr/>
            </a:pPr>
            <a:endParaRPr lang="en-US" baseline="0" dirty="0"/>
          </a:p>
          <a:p>
            <a:pPr defTabSz="950464">
              <a:spcAft>
                <a:spcPts val="346"/>
              </a:spcAft>
              <a:defRPr/>
            </a:pPr>
            <a:r>
              <a:rPr lang="en-US" baseline="30000" dirty="0"/>
              <a:t>1 </a:t>
            </a:r>
            <a:r>
              <a:rPr lang="en-US" dirty="0"/>
              <a:t>LinkedIn. “LinkedIn Data Reveals the Most Promising Jobs and In-Demand Skills of 2018.” January 2018. </a:t>
            </a:r>
            <a:r>
              <a:rPr lang="en-US" baseline="0" dirty="0"/>
              <a:t>https://blog.linkedin.com/2018/january/11/linkedin-data-reveals-the-most-promising-jobs-and-in-demand-skills-2018.</a:t>
            </a:r>
          </a:p>
          <a:p>
            <a:pPr defTabSz="950464">
              <a:spcAft>
                <a:spcPts val="346"/>
              </a:spcAft>
              <a:defRPr/>
            </a:pPr>
            <a:r>
              <a:rPr lang="en-US" baseline="30000" dirty="0"/>
              <a:t>2</a:t>
            </a:r>
            <a:r>
              <a:rPr lang="en-US" baseline="0" dirty="0"/>
              <a:t> Glassdoor. “Data Scientist Salaries.” March 2018. www.glassdoor.com/Salaries/data-scientist-salary-SRCH_KO0,14.htm. (Figure combines base salary and additional cash compensation.)</a:t>
            </a:r>
          </a:p>
          <a:p>
            <a:pPr defTabSz="950464">
              <a:spcAft>
                <a:spcPts val="346"/>
              </a:spcAft>
              <a:defRPr/>
            </a:pPr>
            <a:r>
              <a:rPr lang="en-US" baseline="30000" dirty="0"/>
              <a:t>3</a:t>
            </a:r>
            <a:r>
              <a:rPr lang="en-US" baseline="0" dirty="0"/>
              <a:t> Paysa. “Artificial Intelligence Engineer Salaries.” www.paysa.com/salaries/artificial-intelligence-engineer--t. (Figure combines base salary and annual bonus.)</a:t>
            </a:r>
          </a:p>
          <a:p>
            <a:pPr defTabSz="950464">
              <a:spcAft>
                <a:spcPts val="346"/>
              </a:spcAft>
              <a:defRPr/>
            </a:pPr>
            <a:endParaRPr lang="en-US" baseline="0"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41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515190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464">
              <a:defRPr/>
            </a:pPr>
            <a:fld id="{5CA7C1A6-3F6E-4A0C-A01A-2F04D27288E6}" type="slidenum">
              <a:rPr lang="en-GB">
                <a:solidFill>
                  <a:prstClr val="black"/>
                </a:solidFill>
              </a:rPr>
              <a:pPr defTabSz="950464">
                <a:defRPr/>
              </a:pPr>
              <a:t>42</a:t>
            </a:fld>
            <a:endParaRPr lang="en-GB" dirty="0">
              <a:solidFill>
                <a:prstClr val="black"/>
              </a:solidFill>
            </a:endParaRPr>
          </a:p>
        </p:txBody>
      </p:sp>
    </p:spTree>
    <p:extLst>
      <p:ext uri="{BB962C8B-B14F-4D97-AF65-F5344CB8AC3E}">
        <p14:creationId xmlns:p14="http://schemas.microsoft.com/office/powerpoint/2010/main" val="2404411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GOAL: Learning Azure can help you get a job, 90% of Fortune 500 use Azure]</a:t>
            </a:r>
          </a:p>
          <a:p>
            <a:pPr marL="174708" indent="-174708">
              <a:buFont typeface="Arial" panose="020B0604020202020204" pitchFamily="34" charset="0"/>
              <a:buChar char="•"/>
            </a:pPr>
            <a:endParaRPr lang="en-US" dirty="0"/>
          </a:p>
          <a:p>
            <a:pPr marL="174708" indent="-174708">
              <a:buFont typeface="Arial" panose="020B0604020202020204" pitchFamily="34" charset="0"/>
              <a:buChar char="•"/>
            </a:pPr>
            <a:r>
              <a:rPr lang="en-US" dirty="0"/>
              <a:t>Azure is a smart choice</a:t>
            </a:r>
            <a:r>
              <a:rPr lang="en-US" baseline="0" dirty="0"/>
              <a:t> for your career. Some of you might choose to work for large companies, and chances are high that your company will use the cloud.</a:t>
            </a:r>
          </a:p>
          <a:p>
            <a:pPr marL="174708" indent="-174708">
              <a:buFont typeface="Arial" panose="020B0604020202020204" pitchFamily="34" charset="0"/>
              <a:buChar char="•"/>
            </a:pPr>
            <a:r>
              <a:rPr lang="en-US" baseline="0" dirty="0"/>
              <a:t>90% of the Fortune 500 use Azure.</a:t>
            </a:r>
          </a:p>
          <a:p>
            <a:endParaRPr lang="en-US" baseline="0" dirty="0"/>
          </a:p>
          <a:p>
            <a:r>
              <a:rPr lang="en-US" baseline="0" dirty="0"/>
              <a:t>[Quick point, no need to linger.]</a:t>
            </a:r>
          </a:p>
          <a:p>
            <a:pPr marL="174708" indent="-174708">
              <a:buFont typeface="Arial" panose="020B0604020202020204" pitchFamily="34" charset="0"/>
              <a:buChar char="•"/>
            </a:pPr>
            <a:endParaRPr lang="en-US" baseline="0" dirty="0"/>
          </a:p>
          <a:p>
            <a:r>
              <a:rPr lang="en-US" baseline="30000" dirty="0"/>
              <a:t>5</a:t>
            </a:r>
            <a:r>
              <a:rPr lang="en-US" baseline="0" dirty="0"/>
              <a:t> Microsoft. “Confidence in the trusted cloud.” https://azure.microsoft.com/en-us/overview/trusted-cloud/.</a:t>
            </a:r>
          </a:p>
          <a:p>
            <a:pPr marL="174708" indent="-174708">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pPr marL="582359" marR="0" lvl="0" indent="0" algn="l" defTabSz="92250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5289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[SLIDE GOAL: Microsoft has more data centers around the world than any other cloud provider]</a:t>
            </a:r>
          </a:p>
          <a:p>
            <a:pPr defTabSz="950464">
              <a:spcAft>
                <a:spcPts val="346"/>
              </a:spcAft>
              <a:defRPr/>
            </a:pPr>
            <a:endParaRPr lang="en-US" baseline="0" dirty="0"/>
          </a:p>
          <a:p>
            <a:pPr defTabSz="950464">
              <a:spcAft>
                <a:spcPts val="346"/>
              </a:spcAft>
              <a:defRPr/>
            </a:pPr>
            <a:r>
              <a:rPr lang="en-US" baseline="0" dirty="0"/>
              <a:t>[Quick point, no need to linger—shorten narrative above if desired.]</a:t>
            </a:r>
          </a:p>
          <a:p>
            <a:endParaRPr lang="en-US" dirty="0"/>
          </a:p>
          <a:p>
            <a:r>
              <a:rPr lang="en-US" dirty="0"/>
              <a:t>Some of the biggest apps in the world today, like Facebook and Twitter, started out as student projects. You want to know that, if and when your app takes off, you will be able to scale quickly around the world, with the performance and reliability of a vast global infrastructure.</a:t>
            </a:r>
          </a:p>
          <a:p>
            <a:endParaRPr lang="en-US" dirty="0"/>
          </a:p>
          <a:p>
            <a:r>
              <a:rPr lang="en-US" dirty="0"/>
              <a:t>Azure is generally available in 36 regions and 100 secure facilities around the world, with plans announced for 6 additional regions. </a:t>
            </a:r>
            <a:r>
              <a:rPr lang="en-US" b="1" dirty="0"/>
              <a:t>That’s more than any other cloud provider.</a:t>
            </a:r>
            <a:r>
              <a:rPr lang="en-US" dirty="0"/>
              <a:t> We place a high priority on geographic expansion to enable higher performance and to support your requirements and preferences regarding data location.</a:t>
            </a:r>
          </a:p>
          <a:p>
            <a:endParaRPr lang="en-US" dirty="0"/>
          </a:p>
          <a:p>
            <a:r>
              <a:rPr lang="en-US" dirty="0"/>
              <a:t>Microsoft is also building out availability zones to provide fault-tolerance in case of a natural disaster, so your apps are always secure.</a:t>
            </a:r>
          </a:p>
          <a:p>
            <a:endParaRPr lang="en-US" dirty="0"/>
          </a:p>
          <a:p>
            <a:r>
              <a:rPr lang="en-US" baseline="30000" dirty="0"/>
              <a:t>6</a:t>
            </a:r>
            <a:r>
              <a:rPr lang="en-US" dirty="0"/>
              <a:t> Microsoft. “Introducing Azure Availability Zones for resiliency and high availability.” September 2017. https://azure.microsoft.com/en-us/blog/introducing-azure-availability-zones-for-resiliency-and-high-availability/.</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88F6FAC-F5C0-448A-B437-73148C93021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9196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[SLIDE GOAL: </a:t>
            </a:r>
            <a:r>
              <a:rPr lang="en-US" dirty="0"/>
              <a:t>Azure has more security certifications than any other cloud provider, you can trust Azure to protect your code and data.]</a:t>
            </a:r>
          </a:p>
          <a:p>
            <a:endParaRPr lang="en-US" baseline="0" dirty="0"/>
          </a:p>
          <a:p>
            <a:r>
              <a:rPr lang="en-US" baseline="0" dirty="0"/>
              <a:t>[Spend a little more time on this slide than the last two; generation Z research suggests today’s students care about privacy and security]</a:t>
            </a:r>
          </a:p>
          <a:p>
            <a:endParaRPr lang="en-US" baseline="0" dirty="0"/>
          </a:p>
          <a:p>
            <a:r>
              <a:rPr lang="en-US" baseline="0" dirty="0"/>
              <a:t>As students, the first app you build probably </a:t>
            </a:r>
            <a:r>
              <a:rPr lang="en-US" i="1" baseline="0" dirty="0"/>
              <a:t>won’t</a:t>
            </a:r>
            <a:r>
              <a:rPr lang="en-US" baseline="0" dirty="0"/>
              <a:t> include a bunch of features about security and privacy. That’s something you really start to care about as your user base grows.</a:t>
            </a:r>
          </a:p>
          <a:p>
            <a:endParaRPr lang="en-US" baseline="0" dirty="0"/>
          </a:p>
          <a:p>
            <a:r>
              <a:rPr lang="en-US" baseline="0" dirty="0"/>
              <a:t>But when it does, you’ll want the kind of security that today’s and tomorrow’s customers demand. Or if you work for a company or large organization, chances are they will want your apps to be resistant to cyber-espionage or other attacks.</a:t>
            </a:r>
          </a:p>
          <a:p>
            <a:endParaRPr lang="en-US" baseline="0" dirty="0"/>
          </a:p>
          <a:p>
            <a:r>
              <a:rPr lang="en-US" dirty="0"/>
              <a:t>Azure has more security certifications than any other cloud provider, and it meets a broad set of international and industry-specific compliance standards. Because Azure powers large, complex organizations with huge customer bases, this is not something we take lightly. It’s in our culture and what makes Azure different. We build a cloud that gives ownership of, and control over, the collection, use, and distribution of all types of information, and we think the organizations Azure powers and their customers will certainly appreciate that.</a:t>
            </a:r>
          </a:p>
          <a:p>
            <a:endParaRPr lang="en-US" dirty="0"/>
          </a:p>
          <a:p>
            <a:r>
              <a:rPr lang="en-US" dirty="0"/>
              <a:t>[No need to rattle these off for students, but for reference, they are ISO 27001, HIPAA, FedRAMP, SOC 1, and SOC 2, in addition to country-specific standards like Australia IRAP, UK G-Cloud, and Singapore MTCS. Rigorous third-party audits, such as by the British Standards Institute, verify the Azure platform’s adherence to the strict security controls these standards mandate.]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25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technology era of boundless opportunity. </a:t>
            </a:r>
          </a:p>
          <a:p>
            <a:endParaRPr lang="en-US" dirty="0"/>
          </a:p>
          <a:p>
            <a:r>
              <a:rPr lang="en-US" dirty="0"/>
              <a:t>Near infinite compute power and data storage. </a:t>
            </a:r>
          </a:p>
          <a:p>
            <a:r>
              <a:rPr lang="en-US" dirty="0"/>
              <a:t>	In 1992 there was about 100GB of internet traffic a day. Now it’s about 17.5 Million times that per SECOND.</a:t>
            </a:r>
          </a:p>
          <a:p>
            <a:endParaRPr lang="en-US" dirty="0"/>
          </a:p>
          <a:p>
            <a:pPr defTabSz="950464">
              <a:spcAft>
                <a:spcPts val="346"/>
              </a:spcAft>
              <a:defRPr/>
            </a:pPr>
            <a:r>
              <a:rPr lang="en-US" dirty="0"/>
              <a:t>The ability to solve problems using artificial intelligence and machine learning that weren't possible just a few years ago. </a:t>
            </a:r>
          </a:p>
          <a:p>
            <a:pPr defTabSz="950464">
              <a:spcAft>
                <a:spcPts val="346"/>
              </a:spcAft>
              <a:defRPr/>
            </a:pPr>
            <a:r>
              <a:rPr lang="en-US" dirty="0"/>
              <a:t>	We can map the human genome in days not years. Just go into the cloud and create a cluster with 64 cores and 32GPUs and a few terabytes of RAM….more or less. ;)</a:t>
            </a:r>
          </a:p>
          <a:p>
            <a:endParaRPr lang="en-US" dirty="0"/>
          </a:p>
          <a:p>
            <a:pPr defTabSz="950464">
              <a:spcAft>
                <a:spcPts val="346"/>
              </a:spcAft>
              <a:defRPr/>
            </a:pPr>
            <a:r>
              <a:rPr lang="en-US" dirty="0"/>
              <a:t>So it's an incredible time to be alive and in our industry. So whether its medicine, transportation, or social good, we as developers have never had a greater opportunity to make an impact!</a:t>
            </a:r>
          </a:p>
          <a:p>
            <a:endParaRPr lang="en-US" dirty="0"/>
          </a:p>
          <a:p>
            <a:r>
              <a:rPr lang="en-US" dirty="0"/>
              <a:t>&lt;&lt;&lt;&gt;&gt;&gt;</a:t>
            </a:r>
          </a:p>
          <a:p>
            <a:endParaRPr lang="en-US" dirty="0"/>
          </a:p>
          <a:p>
            <a:endParaRPr lang="en-US" dirty="0"/>
          </a:p>
          <a:p>
            <a:r>
              <a:rPr lang="en-US" dirty="0"/>
              <a:t>We live in an technology era of boundless opportunity. </a:t>
            </a:r>
          </a:p>
          <a:p>
            <a:endParaRPr lang="en-US" dirty="0"/>
          </a:p>
          <a:p>
            <a:r>
              <a:rPr lang="en-US" dirty="0"/>
              <a:t>Quantum Computing. </a:t>
            </a:r>
          </a:p>
          <a:p>
            <a:endParaRPr lang="en-US" dirty="0"/>
          </a:p>
          <a:p>
            <a:r>
              <a:rPr lang="en-US" dirty="0"/>
              <a:t>Near infinite compute power. </a:t>
            </a:r>
          </a:p>
          <a:p>
            <a:endParaRPr lang="en-US" dirty="0"/>
          </a:p>
          <a:p>
            <a:r>
              <a:rPr lang="en-US" dirty="0"/>
              <a:t>Near infinite data storage.</a:t>
            </a:r>
          </a:p>
          <a:p>
            <a:endParaRPr lang="en-US" dirty="0"/>
          </a:p>
          <a:p>
            <a:r>
              <a:rPr lang="en-US" dirty="0"/>
              <a:t>The ability to solve problems using artificial intelligence and machine learning that weren't possible just a few years ago. </a:t>
            </a:r>
          </a:p>
          <a:p>
            <a:endParaRPr lang="en-US" dirty="0"/>
          </a:p>
          <a:p>
            <a:r>
              <a:rPr lang="en-US" dirty="0"/>
              <a:t>The ability to build virtual reality experiences that connect and empower the world. </a:t>
            </a:r>
          </a:p>
          <a:p>
            <a:endParaRPr lang="en-US" dirty="0"/>
          </a:p>
          <a:p>
            <a:r>
              <a:rPr lang="en-US" dirty="0"/>
              <a:t>The knowledge and acceptance that technology will affect every industry and unlock opportunity everywhere. </a:t>
            </a:r>
          </a:p>
          <a:p>
            <a:endParaRPr lang="en-US" dirty="0"/>
          </a:p>
          <a:p>
            <a:r>
              <a:rPr lang="en-US" dirty="0"/>
              <a:t>It's an incredible time to be alive and in our industry.</a:t>
            </a:r>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10/10/2018 12:24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46</a:t>
            </a:fld>
            <a:endParaRPr lang="en-US" dirty="0">
              <a:solidFill>
                <a:prstClr val="black"/>
              </a:solidFill>
            </a:endParaRPr>
          </a:p>
        </p:txBody>
      </p:sp>
    </p:spTree>
    <p:extLst>
      <p:ext uri="{BB962C8B-B14F-4D97-AF65-F5344CB8AC3E}">
        <p14:creationId xmlns:p14="http://schemas.microsoft.com/office/powerpoint/2010/main" val="1277020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opportunity does come responsibility…as developers we have choices to make that can have some big implications</a:t>
            </a:r>
          </a:p>
          <a:p>
            <a:r>
              <a:rPr lang="en-US" dirty="0"/>
              <a:t>	There are intended and unintended consequences of technology. </a:t>
            </a:r>
          </a:p>
          <a:p>
            <a:endParaRPr lang="en-US" dirty="0"/>
          </a:p>
          <a:p>
            <a:r>
              <a:rPr lang="en-US" dirty="0"/>
              <a:t>To shape a future where people of all socio-economic and demographic backgrounds share in that opportunity. </a:t>
            </a:r>
          </a:p>
          <a:p>
            <a:endParaRPr lang="en-US" dirty="0"/>
          </a:p>
          <a:p>
            <a:r>
              <a:rPr lang="en-US" dirty="0"/>
              <a:t>To shape a future where technology augments the human experience, not replaces it. </a:t>
            </a:r>
          </a:p>
          <a:p>
            <a:endParaRPr lang="en-US" dirty="0"/>
          </a:p>
          <a:p>
            <a:r>
              <a:rPr lang="en-US" dirty="0"/>
              <a:t>To shape a future where technology levels the playing field and affords everyone access to its benefits.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As developers, we believe we can achieve both. Our mission at Microsoft is to empower every person and every organization on the planet to do more. We are here to help you seize this opportunity, and we are committed to earning your trust and acting responsibly in our industry. </a:t>
            </a:r>
          </a:p>
          <a:p>
            <a:endParaRPr lang="en-US" dirty="0"/>
          </a:p>
          <a:p>
            <a:r>
              <a:rPr lang="en-US" dirty="0"/>
              <a:t> </a:t>
            </a:r>
          </a:p>
          <a:p>
            <a:r>
              <a:rPr lang="en-US" dirty="0"/>
              <a:t> </a:t>
            </a:r>
          </a:p>
          <a:p>
            <a:endParaRPr lang="en-US" dirty="0"/>
          </a:p>
        </p:txBody>
      </p:sp>
      <p:sp>
        <p:nvSpPr>
          <p:cNvPr id="4" name="Header Placeholder 3"/>
          <p:cNvSpPr>
            <a:spLocks noGrp="1"/>
          </p:cNvSpPr>
          <p:nvPr>
            <p:ph type="hdr" sz="quarter" idx="10"/>
          </p:nvPr>
        </p:nvSpPr>
        <p:spPr/>
        <p:txBody>
          <a:bodyPr/>
          <a:lstStyle/>
          <a:p>
            <a:pPr defTabSz="968523">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604653" defTabSz="96712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10/10/2018 12:24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47</a:t>
            </a:fld>
            <a:endParaRPr lang="en-US" dirty="0">
              <a:solidFill>
                <a:prstClr val="black"/>
              </a:solidFill>
            </a:endParaRPr>
          </a:p>
        </p:txBody>
      </p:sp>
    </p:spTree>
    <p:extLst>
      <p:ext uri="{BB962C8B-B14F-4D97-AF65-F5344CB8AC3E}">
        <p14:creationId xmlns:p14="http://schemas.microsoft.com/office/powerpoint/2010/main" val="3326374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1383" lvl="1" indent="0">
              <a:buNone/>
            </a:pPr>
            <a:r>
              <a:rPr lang="en-US" dirty="0"/>
              <a:t>Our mission at Microsoft is to empower every person and every organization on the planet to do more. We are here to help you seize this opportunity, and we are committed to earning your trust and acting responsibly in our industry. </a:t>
            </a:r>
          </a:p>
          <a:p>
            <a:pPr marL="111383" lvl="1" indent="0">
              <a:buNone/>
            </a:pPr>
            <a:endParaRPr lang="en-US" dirty="0"/>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10/10/2018 12:24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48</a:t>
            </a:fld>
            <a:endParaRPr lang="en-US" dirty="0">
              <a:solidFill>
                <a:prstClr val="black"/>
              </a:solidFill>
            </a:endParaRPr>
          </a:p>
        </p:txBody>
      </p:sp>
    </p:spTree>
    <p:extLst>
      <p:ext uri="{BB962C8B-B14F-4D97-AF65-F5344CB8AC3E}">
        <p14:creationId xmlns:p14="http://schemas.microsoft.com/office/powerpoint/2010/main" val="1656366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//nice placeholder slide to describe various case studies of AI</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829832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“Artificial Intelligence” was coined by John McCarthy, an American computer scientist, in 1956 at The Dartmouth Conference. </a:t>
            </a:r>
          </a:p>
          <a:p>
            <a:r>
              <a:rPr lang="en-US" sz="1200" b="0" i="0" kern="1200" dirty="0">
                <a:solidFill>
                  <a:schemeClr val="tx1"/>
                </a:solidFill>
                <a:effectLst/>
                <a:latin typeface="+mn-lt"/>
                <a:ea typeface="+mn-ea"/>
                <a:cs typeface="+mn-cs"/>
              </a:rPr>
              <a:t>John McCarthy said that AI is </a:t>
            </a:r>
            <a:r>
              <a:rPr lang="en-US" sz="1200" b="0" i="1" kern="1200" dirty="0">
                <a:solidFill>
                  <a:schemeClr val="tx1"/>
                </a:solidFill>
                <a:effectLst/>
                <a:latin typeface="+mn-lt"/>
                <a:ea typeface="+mn-ea"/>
                <a:cs typeface="+mn-cs"/>
              </a:rPr>
              <a:t>“The science and engineering of making intelligent machines, especially intelligent computer programs”.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is a field of computer science dedicated to simulating human intelligence. </a:t>
            </a:r>
          </a:p>
          <a:p>
            <a:r>
              <a:rPr lang="en-US" sz="1200" b="0" i="0" kern="1200" dirty="0">
                <a:solidFill>
                  <a:schemeClr val="tx1"/>
                </a:solidFill>
                <a:effectLst/>
                <a:latin typeface="+mn-lt"/>
                <a:ea typeface="+mn-ea"/>
                <a:cs typeface="+mn-cs"/>
              </a:rPr>
              <a:t>The goal of AI is to create a machine that can mimic a human mind.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of the last 15 years, the main exciting advancements we’re seeing in Artificial Intelligence are coming from a domain called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then, what’s machine learning? </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24957040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 to describe how you get Cog Services. Get API key and then insert into your app.</a:t>
            </a:r>
          </a:p>
          <a:p>
            <a:r>
              <a:rPr lang="en-US" dirty="0"/>
              <a:t>//example here: https://github.com/Microsoft/computerscience/blob/master/Labs/Azure%20Services/Azure%20Storage/Azure%20Storage%20and%20Cognitive%20Services%20(Node).md </a:t>
            </a:r>
          </a:p>
          <a:p>
            <a:endParaRPr lang="en-US" dirty="0"/>
          </a:p>
          <a:p>
            <a:r>
              <a:rPr lang="en-US" dirty="0"/>
              <a:t>So, I’m going to show you how to use Azure Speech services! Which do both speech to text (and text to speech) and translation.</a:t>
            </a:r>
          </a:p>
          <a:p>
            <a:r>
              <a:rPr lang="en-US" dirty="0"/>
              <a:t>Custom speech service is a slightly different process, but also easy, and builds on the speech to text service.</a:t>
            </a:r>
          </a:p>
        </p:txBody>
      </p:sp>
      <p:sp>
        <p:nvSpPr>
          <p:cNvPr id="4" name="Slide Number Placeholder 3"/>
          <p:cNvSpPr>
            <a:spLocks noGrp="1"/>
          </p:cNvSpPr>
          <p:nvPr>
            <p:ph type="sldNum" sz="quarter" idx="10"/>
          </p:nvPr>
        </p:nvSpPr>
        <p:spPr/>
        <p:txBody>
          <a:bodyPr/>
          <a:lstStyle/>
          <a:p>
            <a:fld id="{CD493308-1CCD-4083-9427-1DD59259FBE4}" type="slidenum">
              <a:rPr lang="en-US" smtClean="0"/>
              <a:t>50</a:t>
            </a:fld>
            <a:endParaRPr lang="en-US"/>
          </a:p>
        </p:txBody>
      </p:sp>
    </p:spTree>
    <p:extLst>
      <p:ext uri="{BB962C8B-B14F-4D97-AF65-F5344CB8AC3E}">
        <p14:creationId xmlns:p14="http://schemas.microsoft.com/office/powerpoint/2010/main" val="1148017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is a subfield of Artificial Intelligence.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Technically, machine learning is a method of data analysis that automates analytical model building.</a:t>
            </a:r>
          </a:p>
          <a:p>
            <a:r>
              <a:rPr lang="en-US" sz="1200" b="0" i="0" kern="1200" dirty="0">
                <a:solidFill>
                  <a:schemeClr val="tx1"/>
                </a:solidFill>
                <a:effectLst/>
                <a:latin typeface="+mn-lt"/>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you create an algorithm that takes in data and uses statistics to predict an output that’s reasonably correct.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you’ve bought something on the internet and seen “related products” for you to buy, those suggested products were almost certainly selected using a machine learning algorithm. </a:t>
            </a:r>
          </a:p>
          <a:p>
            <a:r>
              <a:rPr lang="en-US" sz="1200" b="0" i="0" kern="1200" dirty="0">
                <a:solidFill>
                  <a:schemeClr val="tx1"/>
                </a:solidFill>
                <a:effectLst/>
                <a:latin typeface="+mn-lt"/>
                <a:ea typeface="+mn-ea"/>
                <a:cs typeface="+mn-cs"/>
              </a:rPr>
              <a:t>Or if you’re on Netflix, and you’ve been watching some shows, and it suggests other shows to check out – they picked those shows using a machine learning algorithm.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Terms are often used interchangeably.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funny, and true way of remembering the difference, is that when you’re trying to sell a product, you call it AI. When you’re trying to hire someone to build the product, you call it Machine Learning.</a:t>
            </a:r>
          </a:p>
        </p:txBody>
      </p:sp>
      <p:sp>
        <p:nvSpPr>
          <p:cNvPr id="4" name="Slide Number Placeholder 3"/>
          <p:cNvSpPr>
            <a:spLocks noGrp="1"/>
          </p:cNvSpPr>
          <p:nvPr>
            <p:ph type="sldNum" sz="quarter" idx="10"/>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quick, simple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like I said, machine learning works through algorithms that </a:t>
            </a:r>
            <a:r>
              <a:rPr lang="en-US" sz="1200" b="0" i="0" kern="1200" dirty="0">
                <a:solidFill>
                  <a:schemeClr val="tx1"/>
                </a:solidFill>
                <a:effectLst/>
                <a:latin typeface="+mn-lt"/>
                <a:ea typeface="+mn-ea"/>
                <a:cs typeface="+mn-cs"/>
              </a:rPr>
              <a:t>take in data and use statistics to predict a reasonably correct output.</a:t>
            </a:r>
          </a:p>
          <a:p>
            <a:endParaRPr lang="en-US" dirty="0"/>
          </a:p>
          <a:p>
            <a:r>
              <a:rPr lang="en-US" dirty="0"/>
              <a:t>As an example, imagine you’re trying to predict whether someone rents or owns their home.</a:t>
            </a:r>
          </a:p>
          <a:p>
            <a:endParaRPr lang="en-US" dirty="0"/>
          </a:p>
          <a:p>
            <a:r>
              <a:rPr lang="en-US" dirty="0"/>
              <a:t>To do this, we’d need a bunch of data about all kinds of people who both rent and own homes. </a:t>
            </a:r>
          </a:p>
          <a:p>
            <a:r>
              <a:rPr lang="en-US" dirty="0"/>
              <a:t>In this example, we have their age, their income, their education level, gender, and of course, whether they own or rent. </a:t>
            </a:r>
          </a:p>
          <a:p>
            <a:endParaRPr lang="en-US" dirty="0"/>
          </a:p>
          <a:p>
            <a:r>
              <a:rPr lang="en-US" dirty="0"/>
              <a:t>… remember it in a “model”</a:t>
            </a:r>
          </a:p>
          <a:p>
            <a:endParaRPr lang="en-US" dirty="0"/>
          </a:p>
          <a:p>
            <a:r>
              <a:rPr lang="en-US" dirty="0"/>
              <a:t>Then, we use that model – put in all of the features of the person we’re trying to guess about – and the model will give us its best prediction of whether or not that person owns or rents their home.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196009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starts with data which can come from a variety of sources. You might pull-in a large static dataset like historical weather temperatures or on-time flight arrivals in order predict a likely outcome like global climate change or whether your flight from Chicago will arrive on time. There are also tools to capture and stream real-time data. Say you’re in a car race and telemetry is coming-in a 1GB per second. If you could build a model that could predict when a pitstop is most needed based on “features” like tire pressure, fuel, and engine temp, would that be the difference between winning or not (or at least NOT crashing the car)? </a:t>
            </a:r>
            <a:r>
              <a:rPr lang="en-US" dirty="0">
                <a:sym typeface="Wingdings" panose="05000000000000000000" pitchFamily="2" charset="2"/>
              </a:rPr>
              <a:t></a:t>
            </a:r>
            <a:endParaRPr lang="en-US" dirty="0"/>
          </a:p>
          <a:p>
            <a:endParaRPr lang="en-US" dirty="0"/>
          </a:p>
          <a:p>
            <a:r>
              <a:rPr lang="en-US" dirty="0"/>
              <a:t>Most data typically needs to be "cleaned" before</a:t>
            </a:r>
            <a:r>
              <a:rPr lang="en-US" baseline="0" dirty="0"/>
              <a:t> it is used. Examples of cleaning include removing rows with missing data, replacing missing data algorithmically, removing duplicate rows, and removing rows containing "outliers." Data scientists will also perform “feature selection” or more advanced, math-intensive “feature engineering”– in which you’re optimizing your dataset to maximize its training potential. In practice, all of this can be very time-intensive and often consumes 50%-80% of the time required to build the model.</a:t>
            </a:r>
          </a:p>
          <a:p>
            <a:endParaRPr lang="en-US" baseline="0" dirty="0"/>
          </a:p>
          <a:p>
            <a:r>
              <a:rPr lang="en-US" baseline="0" dirty="0"/>
              <a:t>Once the data is ready, you select an algorithm and "train" the model by allowing it to iterate over the data and find patterns in it. After that comes scoring and evaluating the model, which tells you how well the model is able to predict outcomes. Machine Learning is a trial and error process but fortunately there are some amazing open source tools &amp; libraries to help you do so. You might have heard of the term “deep learning” – this often refers to specific algorithms that can be used with popular frameworks like </a:t>
            </a:r>
            <a:r>
              <a:rPr lang="en-US" baseline="0" dirty="0" err="1"/>
              <a:t>Keras</a:t>
            </a:r>
            <a:r>
              <a:rPr lang="en-US" baseline="0" dirty="0"/>
              <a:t>, </a:t>
            </a:r>
            <a:r>
              <a:rPr lang="en-US" baseline="0" dirty="0" err="1"/>
              <a:t>Tensorflow</a:t>
            </a:r>
            <a:r>
              <a:rPr lang="en-US" baseline="0" dirty="0"/>
              <a:t>, and CNTK. To build the ground-breaking predictive models with huge datasets, that’s also where the compute potential and flexibility of a cloud platform like Azure comes in.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25589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Azure Machine Learning Studio</a:t>
            </a:r>
          </a:p>
          <a:p>
            <a:pPr defTabSz="950464">
              <a:spcAft>
                <a:spcPts val="346"/>
              </a:spcAft>
              <a:defRPr/>
            </a:pPr>
            <a:r>
              <a:rPr lang="en-US" dirty="0"/>
              <a:t>//this is a brief demo just to reinforce the key concepts of machine learning in a pre-coding, approachable way. See next slide for talk track.</a:t>
            </a:r>
          </a:p>
          <a:p>
            <a:pPr defTabSz="950464">
              <a:spcAft>
                <a:spcPts val="346"/>
              </a:spcAft>
              <a:defRPr/>
            </a:pPr>
            <a:r>
              <a:rPr lang="en-US" dirty="0"/>
              <a:t>//extra credit and extra time, show the same scenario in Machine Learning Workbench using Python</a:t>
            </a:r>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3588397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jpeg"/><Relationship Id="rId1" Type="http://schemas.openxmlformats.org/officeDocument/2006/relationships/slideMaster" Target="../slideMasters/slideMaster2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9.jpeg"/><Relationship Id="rId1" Type="http://schemas.openxmlformats.org/officeDocument/2006/relationships/slideMaster" Target="../slideMasters/slideMaster2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82589" y="3971660"/>
            <a:ext cx="5735649"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3298912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25052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3050" y="982663"/>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35064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8959A92E-018F-47AB-8388-CCC0306B9E80}"/>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3022209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66368" y="1904065"/>
            <a:ext cx="11503739" cy="1437763"/>
          </a:xfrm>
          <a:prstGeom prst="rect">
            <a:avLst/>
          </a:prstGeom>
        </p:spPr>
        <p:txBody>
          <a:bodyPr lIns="0" anchor="t" anchorCtr="0">
            <a:noAutofit/>
          </a:bodyPr>
          <a:lstStyle>
            <a:lvl1pPr>
              <a:lnSpc>
                <a:spcPct val="85000"/>
              </a:lnSpc>
              <a:defRPr sz="6119"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66368" y="3341829"/>
            <a:ext cx="11503739" cy="738311"/>
          </a:xfrm>
          <a:prstGeom prst="rect">
            <a:avLst/>
          </a:prstGeom>
        </p:spPr>
        <p:txBody>
          <a:bodyPr vert="horz" lIns="0" tIns="0" rIns="0" bIns="0" rtlCol="0" anchor="b" anchorCtr="0">
            <a:noAutofit/>
          </a:bodyPr>
          <a:lstStyle>
            <a:lvl1pPr marL="466211" indent="-466211">
              <a:buFont typeface="+mj-lt"/>
              <a:buNone/>
              <a:tabLst>
                <a:tab pos="1865193" algn="l"/>
              </a:tabLst>
              <a:defRPr sz="2448"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66368" y="5479045"/>
            <a:ext cx="3614351"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66368" y="5879368"/>
            <a:ext cx="3614351" cy="324392"/>
          </a:xfrm>
          <a:prstGeom prst="rect">
            <a:avLst/>
          </a:prstGeom>
        </p:spPr>
        <p:txBody>
          <a:bodyPr rIns="91440" anchor="b" anchorCtr="0"/>
          <a:lstStyle>
            <a:lvl1pPr>
              <a:defRPr sz="1836"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80719" y="5479045"/>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80719" y="5879368"/>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66368" y="4736873"/>
            <a:ext cx="738416" cy="738311"/>
          </a:xfrm>
          <a:prstGeom prst="ellipse">
            <a:avLst/>
          </a:prstGeom>
        </p:spPr>
        <p:txBody>
          <a:bodyPr wrap="none" anchor="ctr" anchorCtr="0"/>
          <a:lstStyle>
            <a:lvl1pPr algn="ctr">
              <a:defRPr sz="1224"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91049" y="4722955"/>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sp>
        <p:nvSpPr>
          <p:cNvPr id="16"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E663FADB-98D7-4306-B4FD-4343B79FD95A}"/>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4730660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87283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371154"/>
            <a:ext cx="12436475" cy="623371"/>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8001" y="6431716"/>
            <a:ext cx="4113855" cy="512317"/>
          </a:xfrm>
          <a:prstGeom prst="rect">
            <a:avLst/>
          </a:prstGeom>
        </p:spPr>
        <p:txBody>
          <a:bodyPr wrap="square" lIns="0" tIns="0" rIns="0" bIns="0" rtlCol="0" anchor="t" anchorCtr="0">
            <a:spAutoFit/>
          </a:bodyPr>
          <a:lstStyle/>
          <a:p>
            <a:r>
              <a:rPr lang="en-US" sz="3264">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82589" y="1282329"/>
            <a:ext cx="11487517" cy="5080045"/>
          </a:xfrm>
        </p:spPr>
        <p:txBody>
          <a:bodyPr/>
          <a:lstStyle>
            <a:lvl1pPr>
              <a:defRPr b="1" i="0">
                <a:solidFill>
                  <a:schemeClr val="tx1"/>
                </a:solidFill>
                <a:latin typeface="Segoe Semibold" charset="0"/>
                <a:ea typeface="Segoe Semibold" charset="0"/>
                <a:cs typeface="Segoe Semibold" charset="0"/>
              </a:defRPr>
            </a:lvl1pPr>
            <a:lvl2pPr>
              <a:defRPr sz="2040" b="0" i="0">
                <a:solidFill>
                  <a:schemeClr val="tx1"/>
                </a:solidFill>
                <a:latin typeface="Segoe UI" charset="0"/>
                <a:ea typeface="Segoe UI" charset="0"/>
                <a:cs typeface="Segoe UI" charset="0"/>
              </a:defRPr>
            </a:lvl2pPr>
            <a:lvl3pPr>
              <a:defRPr sz="2040" b="0" i="0">
                <a:solidFill>
                  <a:schemeClr val="tx1"/>
                </a:solidFill>
                <a:latin typeface="Segoe UI" charset="0"/>
                <a:ea typeface="Segoe UI" charset="0"/>
                <a:cs typeface="Segoe UI" charset="0"/>
              </a:defRPr>
            </a:lvl3pPr>
            <a:lvl4pPr>
              <a:defRPr sz="2040" b="0" i="0">
                <a:solidFill>
                  <a:schemeClr val="tx1"/>
                </a:solidFill>
                <a:latin typeface="Segoe UI" charset="0"/>
                <a:ea typeface="Segoe UI" charset="0"/>
                <a:cs typeface="Segoe UI" charset="0"/>
              </a:defRPr>
            </a:lvl4pPr>
            <a:lvl5pPr>
              <a:defRPr sz="204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231691" y="6570756"/>
            <a:ext cx="1203799" cy="423769"/>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178924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2B4B912-AA1F-42E6-95DA-1B45E1A64DB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118467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6014114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9900" y="2895979"/>
            <a:ext cx="4002972" cy="1630325"/>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86612" y="6333866"/>
            <a:ext cx="5850551" cy="254262"/>
          </a:xfrm>
          <a:prstGeom prst="rect">
            <a:avLst/>
          </a:prstGeom>
          <a:noFill/>
          <a:ln w="9525">
            <a:noFill/>
            <a:miter lim="800000"/>
            <a:headEnd/>
            <a:tailEnd/>
          </a:ln>
        </p:spPr>
        <p:txBody>
          <a:bodyPr wrap="square">
            <a:spAutoFit/>
          </a:bodyPr>
          <a:lstStyle/>
          <a:p>
            <a:pPr marL="0" lvl="1" defTabSz="932278">
              <a:defRPr/>
            </a:pPr>
            <a:r>
              <a:rPr lang="en-US" sz="102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6058175" y="-191875"/>
            <a:ext cx="6134500" cy="6568723"/>
          </a:xfrm>
          <a:prstGeom prst="rect">
            <a:avLst/>
          </a:prstGeom>
        </p:spPr>
      </p:pic>
    </p:spTree>
    <p:extLst>
      <p:ext uri="{BB962C8B-B14F-4D97-AF65-F5344CB8AC3E}">
        <p14:creationId xmlns:p14="http://schemas.microsoft.com/office/powerpoint/2010/main" val="3005739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F44-036B-4415-A063-02720791444F}"/>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571C08-6C2A-474F-8564-C1BA5D5E4FF1}"/>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48202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14"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68D1C509-2860-407B-A8A6-C9C0AB8890A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21911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82646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4BC14C67-0FFC-437F-9821-CC680AA1F8D2}"/>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6012329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4604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C74-32CE-46E0-A512-5707901ADE39}"/>
              </a:ext>
            </a:extLst>
          </p:cNvPr>
          <p:cNvSpPr>
            <a:spLocks noGrp="1"/>
          </p:cNvSpPr>
          <p:nvPr>
            <p:ph type="sldNum" sz="quarter" idx="10"/>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7295768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02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Slide - Lt.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6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30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6429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135259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2183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256021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3716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032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175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1766975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2"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Tree>
    <p:extLst>
      <p:ext uri="{BB962C8B-B14F-4D97-AF65-F5344CB8AC3E}">
        <p14:creationId xmlns:p14="http://schemas.microsoft.com/office/powerpoint/2010/main" val="3664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658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4221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4614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22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5949-A98E-43BC-A6A3-7572E410A7C8}"/>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34F37-2E47-4853-98F7-84A2CBB628F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66579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50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903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6489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05902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62665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0053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134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53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5202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15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4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17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6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76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2450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3093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94390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08561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8861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50AFCF5-BD1C-47B5-8A88-3BE2F0492833}"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02243-693A-41CE-A736-B753D14C3643}" type="slidenum">
              <a:rPr lang="en-US" smtClean="0"/>
              <a:t>‹#›</a:t>
            </a:fld>
            <a:endParaRPr lang="en-US"/>
          </a:p>
        </p:txBody>
      </p:sp>
    </p:spTree>
    <p:extLst>
      <p:ext uri="{BB962C8B-B14F-4D97-AF65-F5344CB8AC3E}">
        <p14:creationId xmlns:p14="http://schemas.microsoft.com/office/powerpoint/2010/main" val="20995379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56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513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61579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v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0583" y="2470445"/>
            <a:ext cx="4663678" cy="763029"/>
          </a:xfrm>
          <a:prstGeom prst="rect">
            <a:avLst/>
          </a:prstGeom>
        </p:spPr>
        <p:txBody>
          <a:bodyPr/>
          <a:lstStyle>
            <a:lvl1pPr marL="0" indent="0">
              <a:buNone/>
              <a:defRPr sz="41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9238" y="3120907"/>
            <a:ext cx="4663678" cy="52322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2801940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er, Text and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300057" y="2421074"/>
            <a:ext cx="5890960" cy="1047979"/>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8659" y="683766"/>
            <a:ext cx="5417503" cy="858643"/>
          </a:xfrm>
          <a:prstGeom prst="rect">
            <a:avLst/>
          </a:prstGeom>
        </p:spPr>
        <p:txBody>
          <a:bodyPr/>
          <a:lstStyle>
            <a:lvl1pPr>
              <a:defRPr sz="45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42502" y="3196300"/>
            <a:ext cx="5383661" cy="2281650"/>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42500" y="2015784"/>
            <a:ext cx="5383661" cy="1313436"/>
          </a:xfrm>
          <a:prstGeom prst="rect">
            <a:avLst/>
          </a:prstGeom>
        </p:spPr>
        <p:txBody>
          <a:bodyPr/>
          <a:lstStyle>
            <a:lvl1pPr marL="0" indent="0">
              <a:buNone/>
              <a:defRPr sz="27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2915790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and Tex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658" y="683766"/>
            <a:ext cx="7015438" cy="858643"/>
          </a:xfrm>
          <a:prstGeom prst="rect">
            <a:avLst/>
          </a:prstGeom>
        </p:spPr>
        <p:txBody>
          <a:bodyPr/>
          <a:lstStyle>
            <a:lvl1pPr>
              <a:defRPr sz="45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40073" y="1542408"/>
            <a:ext cx="6791396" cy="2517612"/>
          </a:xfrm>
          <a:prstGeom prst="rect">
            <a:avLst/>
          </a:prstGeom>
        </p:spPr>
        <p:txBody>
          <a:bodyPr/>
          <a:lstStyle>
            <a:lvl1pPr marL="0" marR="0" indent="0" algn="l" defTabSz="932688" rtl="0" eaLnBrk="1" fontAlgn="auto" latinLnBrk="0" hangingPunct="1">
              <a:lnSpc>
                <a:spcPct val="90000"/>
              </a:lnSpc>
              <a:spcBef>
                <a:spcPts val="1020"/>
              </a:spcBef>
              <a:spcAft>
                <a:spcPts val="0"/>
              </a:spcAft>
              <a:buClrTx/>
              <a:buSzTx/>
              <a:buFont typeface="Arial"/>
              <a:buNone/>
              <a:tabLst/>
              <a:defRPr sz="2400">
                <a:latin typeface="+mn-lt"/>
              </a:defRPr>
            </a:lvl1pPr>
          </a:lstStyle>
          <a:p>
            <a:pPr marL="0" marR="0" lvl="0" indent="0" algn="l" defTabSz="932688" rtl="0" eaLnBrk="1" fontAlgn="auto" latinLnBrk="0" hangingPunct="1">
              <a:lnSpc>
                <a:spcPct val="90000"/>
              </a:lnSpc>
              <a:spcBef>
                <a:spcPts val="102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506996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4360" y="2470445"/>
            <a:ext cx="4663678" cy="763029"/>
          </a:xfrm>
          <a:prstGeom prst="rect">
            <a:avLst/>
          </a:prstGeom>
        </p:spPr>
        <p:txBody>
          <a:bodyPr/>
          <a:lstStyle>
            <a:lvl1pPr marL="0" indent="0">
              <a:buNone/>
              <a:defRPr sz="41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473" y="3120907"/>
            <a:ext cx="4663678" cy="52322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4239613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282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2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8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28828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0072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7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34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4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99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4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545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92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32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20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40757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8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9910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60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16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1155944" cy="6994525"/>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auto">
          <a:xfrm>
            <a:off x="458920" y="2350080"/>
            <a:ext cx="3900669" cy="209492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86783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4976236"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60564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7BF31F-9783-4FBE-90D5-664D30E42D5D}"/>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a:xfrm rot="5400000">
            <a:off x="4704298" y="257337"/>
            <a:ext cx="725177" cy="181294"/>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6070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a:extLst>
              <a:ext uri="{FF2B5EF4-FFF2-40B4-BE49-F238E27FC236}">
                <a16:creationId xmlns:a16="http://schemas.microsoft.com/office/drawing/2014/main" id="{856FD268-83FF-403E-AA29-E4F4337E79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Tree>
    <p:extLst>
      <p:ext uri="{BB962C8B-B14F-4D97-AF65-F5344CB8AC3E}">
        <p14:creationId xmlns:p14="http://schemas.microsoft.com/office/powerpoint/2010/main" val="70566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2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53532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639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927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1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8209">
                      <a:schemeClr val="tx1"/>
                    </a:gs>
                    <a:gs pos="90000">
                      <a:schemeClr val="tx1"/>
                    </a:gs>
                  </a:gsLst>
                  <a:lin ang="5400000" scaled="0"/>
                </a:gradFill>
                <a:latin typeface="+mj-lt"/>
              </a:defRPr>
            </a:lvl1pPr>
          </a:lstStyle>
          <a:p>
            <a:pPr lvl="0"/>
            <a:r>
              <a:rPr lang="en-US" dirty="0"/>
              <a:t>Speaker Name</a:t>
            </a:r>
          </a:p>
        </p:txBody>
      </p:sp>
      <p:grpSp>
        <p:nvGrpSpPr>
          <p:cNvPr id="3" name="Group 2">
            <a:extLst>
              <a:ext uri="{FF2B5EF4-FFF2-40B4-BE49-F238E27FC236}">
                <a16:creationId xmlns:a16="http://schemas.microsoft.com/office/drawing/2014/main" id="{3A6D35F9-F76D-41D9-B8DA-B0BC2495B0C8}"/>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2CCDA6BF-3A8B-44AF-B58F-A5ED389EE699}"/>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D3522C0-E6B6-4A09-9C58-35F8E18BD08C}"/>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962202B-B657-4193-8E70-B981414CDE9F}"/>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588267DA-5989-428D-9BFA-20FDCADA1E98}"/>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F107F5A-F519-472B-BCE9-5AA7BB83B461}"/>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B011BD14-1EDF-40E5-AEB6-7013A9F9C298}"/>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0932B7D4-2BAE-4C2A-8EB9-D28CD7295FAC}"/>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CD95FC74-D125-4C60-B5F1-59EC8B74E5E3}"/>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2D50660-1B23-4593-85AF-5F52E1B5461A}"/>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6B3C0BAB-069E-4E4F-820F-3B03C892A253}"/>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2636F644-5763-4591-B87B-82FAFD2D45A4}"/>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C17E39EA-2B0C-4A90-ADA2-FB0FA1718044}"/>
                </a:ext>
              </a:extLst>
            </p:cNvPr>
            <p:cNvGrpSpPr/>
            <p:nvPr userDrawn="1"/>
          </p:nvGrpSpPr>
          <p:grpSpPr>
            <a:xfrm rot="5400000">
              <a:off x="10848635" y="326709"/>
              <a:ext cx="871220" cy="217805"/>
              <a:chOff x="1" y="930369"/>
              <a:chExt cx="1105464" cy="276366"/>
            </a:xfrm>
          </p:grpSpPr>
          <p:sp>
            <p:nvSpPr>
              <p:cNvPr id="33" name="Rectangle 32">
                <a:extLst>
                  <a:ext uri="{FF2B5EF4-FFF2-40B4-BE49-F238E27FC236}">
                    <a16:creationId xmlns:a16="http://schemas.microsoft.com/office/drawing/2014/main" id="{B25100D1-35EB-4B00-8664-54F185DBC613}"/>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4ADE5F3A-8BD8-402D-B948-F6BA7B61ACEC}"/>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369D3F0A-C4E5-443C-989A-4B4A7E52173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6" name="Rectangle 35">
              <a:extLst>
                <a:ext uri="{FF2B5EF4-FFF2-40B4-BE49-F238E27FC236}">
                  <a16:creationId xmlns:a16="http://schemas.microsoft.com/office/drawing/2014/main" id="{E10BCE6F-026F-4EAC-AE70-1177264DEDF0}"/>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58273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Video title</a:t>
            </a:r>
          </a:p>
        </p:txBody>
      </p:sp>
      <p:grpSp>
        <p:nvGrpSpPr>
          <p:cNvPr id="20" name="Group 19">
            <a:extLst>
              <a:ext uri="{FF2B5EF4-FFF2-40B4-BE49-F238E27FC236}">
                <a16:creationId xmlns:a16="http://schemas.microsoft.com/office/drawing/2014/main" id="{5AF7C7CB-FA83-4EEB-934D-E50FA7DF5569}"/>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B8316A3D-75C6-46A0-93E3-495E1B73DA5D}"/>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DE5EFAF5-BC8F-40C1-833A-CCDC0A88E3D2}"/>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19CCA36-EF3B-48D7-87A5-BAA98D854EA7}"/>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8F400EA4-D8AB-478F-B44D-BC0B2A3BACF7}"/>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792CD8E-F7B2-4B18-BDF0-15395200BC25}"/>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3BEF1A50-D546-4BD8-99F0-68F56995B2FD}"/>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FD43A92D-6939-4638-A3F3-866BDBE644D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4062BD47-DF5B-4C6F-BFC5-4CD3DCC7A6D8}"/>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552F2AC4-A95E-4B84-BECD-93DFA4877254}"/>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592DDBC8-2EB2-451A-88B0-2A7F9BFD1777}"/>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340AA823-9C82-4B27-A987-6CD45D4D5677}"/>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231DBF93-658E-4F3C-BA45-944CE0418368}"/>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EDCB04E8-D526-4FA7-91DC-10838B2EAF0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13160267-80F6-45B2-A029-B6A865AC22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F66017A1-E0CE-40FB-8516-BF13D9DD430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1657B6B3-764F-4CB6-92CA-108725A7E0C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9843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49635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819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5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5596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2948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613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tile tx="0" ty="0" sx="100000" sy="100000" flip="none" algn="tl"/>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0853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27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6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46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5859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1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81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0463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03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3009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0" i="0" spc="-61" baseline="0">
                <a:latin typeface="Segoe UI Semibold" panose="020B0702040204020203" pitchFamily="34" charset="0"/>
                <a:cs typeface="Segoe UI Semibold" panose="020B07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66369" y="1904066"/>
            <a:ext cx="1150373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904890"/>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1"/>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82590" y="1904066"/>
            <a:ext cx="5743075" cy="4603909"/>
          </a:xfrm>
        </p:spPr>
        <p:txBody>
          <a:bodyPr anchor="ctr"/>
          <a:lstStyle>
            <a:lvl1pPr algn="ctr">
              <a:defRPr>
                <a:solidFill>
                  <a:srgbClr val="B4009E"/>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692C96D7-2C1D-4220-A670-6643ABD55313}"/>
              </a:ext>
            </a:extLst>
          </p:cNvPr>
          <p:cNvSpPr>
            <a:spLocks noGrp="1"/>
          </p:cNvSpPr>
          <p:nvPr>
            <p:ph idx="1" hasCustomPrompt="1"/>
          </p:nvPr>
        </p:nvSpPr>
        <p:spPr>
          <a:xfrm>
            <a:off x="6225664" y="1904066"/>
            <a:ext cx="5744442" cy="4603910"/>
          </a:xfrm>
          <a:prstGeom prst="rect">
            <a:avLst/>
          </a:prstGeom>
        </p:spPr>
        <p:txBody>
          <a:bodyPr vert="horz" wrap="square" lIns="18288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6845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227032"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9EE6FA22-64A5-4755-B418-115329AD0208}"/>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7242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73724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66369" y="1206745"/>
            <a:ext cx="5751870" cy="696110"/>
          </a:xfrm>
          <a:prstGeom prst="rect">
            <a:avLst/>
          </a:prstGeom>
          <a:ln>
            <a:noFill/>
          </a:ln>
        </p:spPr>
        <p:txBody>
          <a:bodyPr vert="horz" wrap="square" lIns="0" tIns="0" rIns="18288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Tree>
    <p:extLst>
      <p:ext uri="{BB962C8B-B14F-4D97-AF65-F5344CB8AC3E}">
        <p14:creationId xmlns:p14="http://schemas.microsoft.com/office/powerpoint/2010/main" val="25891301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384639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18852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2449568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9140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4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218237" y="0"/>
            <a:ext cx="6218238"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70"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27441"/>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ACBEEA0-E883-47BA-9A58-EFBE285A7CD6}"/>
              </a:ext>
            </a:extLst>
          </p:cNvPr>
          <p:cNvSpPr>
            <a:spLocks noGrp="1"/>
          </p:cNvSpPr>
          <p:nvPr>
            <p:ph idx="1" hasCustomPrompt="1"/>
          </p:nvPr>
        </p:nvSpPr>
        <p:spPr>
          <a:xfrm>
            <a:off x="466370" y="1904066"/>
            <a:ext cx="575186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450152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37" y="466302"/>
            <a:ext cx="5751870" cy="1437762"/>
          </a:xfrm>
          <a:prstGeom prst="rect">
            <a:avLst/>
          </a:prstGeom>
        </p:spPr>
        <p:txBody>
          <a:bodyPr lIns="274320" rIns="0">
            <a:noAutofit/>
          </a:bodyPr>
          <a:lstStyle>
            <a:lvl1pPr>
              <a:defRPr sz="408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218235"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218238" y="1904066"/>
            <a:ext cx="5751869" cy="4603910"/>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45484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965170" y="0"/>
            <a:ext cx="6470318" cy="6994525"/>
          </a:xfrm>
          <a:prstGeom prst="rect">
            <a:avLst/>
          </a:prstGeom>
        </p:spPr>
        <p:txBody>
          <a:bodyPr lIns="274320" tIns="457200" rIns="365760" bIns="457200" anchor="ctr" anchorCtr="0"/>
          <a:lstStyle>
            <a:lvl1pPr>
              <a:defRPr sz="3060" b="0" i="0">
                <a:solidFill>
                  <a:schemeClr val="tx1"/>
                </a:solidFill>
                <a:latin typeface="Segoe UI" charset="0"/>
                <a:ea typeface="Segoe UI" charset="0"/>
                <a:cs typeface="Segoe UI"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965170" cy="6994525"/>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37716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spcAft>
                <a:spcPts val="1224"/>
              </a:spcAft>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04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732580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226349" y="3341829"/>
            <a:ext cx="5735648" cy="287552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65280" y="1204613"/>
            <a:ext cx="5735648" cy="5012743"/>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307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040094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204784" y="3987244"/>
            <a:ext cx="43139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956653" y="3994671"/>
            <a:ext cx="427503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681128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i="0" u="none" strike="noStrike" cap="none" spc="0" normalizeH="0" baseline="0" dirty="0">
                <a:ln>
                  <a:noFill/>
                </a:ln>
                <a:solidFill>
                  <a:schemeClr val="accent2"/>
                </a:solidFill>
                <a:uLnTx/>
                <a:uFillTx/>
                <a:latin typeface="Segoe UI Light"/>
                <a:cs typeface="+mn-cs"/>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66368" y="1904065"/>
            <a:ext cx="6995517" cy="462415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76851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25665" y="4948293"/>
            <a:ext cx="5728184" cy="1595943"/>
          </a:xfrm>
          <a:prstGeom prst="rect">
            <a:avLst/>
          </a:prstGeom>
          <a:noFill/>
          <a:ln w="12700">
            <a:noFill/>
          </a:ln>
        </p:spPr>
        <p:txBody>
          <a:bodyPr vert="horz" lIns="182880" tIns="0" rIns="0" bIns="0" rtlCol="0">
            <a:normAutofit/>
          </a:bodyPr>
          <a:lstStyle>
            <a:lvl1pPr marL="0" indent="0">
              <a:defRPr sz="204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5" y="2812078"/>
            <a:ext cx="5728184" cy="1441002"/>
          </a:xfrm>
          <a:prstGeom prst="rect">
            <a:avLst/>
          </a:prstGeom>
          <a:noFill/>
          <a:ln w="12700">
            <a:noFill/>
          </a:ln>
        </p:spPr>
        <p:txBody>
          <a:bodyPr vert="horz" lIns="182880" tIns="0" rIns="0" bIns="0" rtlCol="0">
            <a:normAutofit/>
          </a:bodyPr>
          <a:lstStyle>
            <a:lvl1pPr>
              <a:defRPr sz="204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25665" y="4039391"/>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19626446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40083"/>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366003"/>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469056"/>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39883"/>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9241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8349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66368" y="1204613"/>
            <a:ext cx="4313903" cy="5303362"/>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12869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2"/>
            <a:ext cx="5013454" cy="5751054"/>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66369" y="466302"/>
            <a:ext cx="6490285"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66368" y="1904066"/>
            <a:ext cx="6490285" cy="4603910"/>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461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66369" y="1925332"/>
            <a:ext cx="11503739" cy="4292024"/>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29520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82589" y="1904066"/>
            <a:ext cx="5735648" cy="4603910"/>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218238" y="1904066"/>
            <a:ext cx="5751869" cy="4603910"/>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283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82590" y="1204613"/>
            <a:ext cx="11487517" cy="1060281"/>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66368" y="3340182"/>
            <a:ext cx="5751870"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218238" y="3340182"/>
            <a:ext cx="5751869"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1894488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82590" y="1204613"/>
            <a:ext cx="11487517" cy="143776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66368" y="4080140"/>
            <a:ext cx="5751870"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218238" y="4080140"/>
            <a:ext cx="5751869"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6087764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428784931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82589" y="1875969"/>
            <a:ext cx="5735648" cy="463200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1993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218238" y="1875969"/>
            <a:ext cx="5751869" cy="463200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605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2.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25.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image" Target="../media/image1.emf"/><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theme" Target="../theme/theme1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16.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image" Target="../media/image1.emf"/><Relationship Id="rId5" Type="http://schemas.openxmlformats.org/officeDocument/2006/relationships/theme" Target="../theme/theme17.xml"/><Relationship Id="rId4" Type="http://schemas.openxmlformats.org/officeDocument/2006/relationships/slideLayout" Target="../slideLayouts/slideLayout66.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7.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image" Target="../media/image1.emf"/><Relationship Id="rId5" Type="http://schemas.openxmlformats.org/officeDocument/2006/relationships/theme" Target="../theme/theme19.xml"/><Relationship Id="rId4"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image" Target="../media/image18.jpe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theme" Target="../theme/theme20.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4" Type="http://schemas.openxmlformats.org/officeDocument/2006/relationships/image" Target="../media/image1.emf"/></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25.emf"/><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2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9.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85" r:id="rId1"/>
    <p:sldLayoutId id="2147484490" r:id="rId2"/>
    <p:sldLayoutId id="2147484491" r:id="rId3"/>
    <p:sldLayoutId id="2147485594" r:id="rId4"/>
    <p:sldLayoutId id="2147485992" r:id="rId5"/>
    <p:sldLayoutId id="2147485993" r:id="rId6"/>
    <p:sldLayoutId id="2147486040" r:id="rId7"/>
    <p:sldLayoutId id="2147486046"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2768814"/>
      </p:ext>
    </p:extLst>
  </p:cSld>
  <p:clrMap bg1="lt1" tx1="dk1" bg2="lt2" tx2="dk2" accent1="accent1" accent2="accent2" accent3="accent3" accent4="accent4" accent5="accent5" accent6="accent6" hlink="hlink" folHlink="folHlink"/>
  <p:sldLayoutIdLst>
    <p:sldLayoutId id="214748569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94915522"/>
      </p:ext>
    </p:extLst>
  </p:cSld>
  <p:clrMap bg1="lt1" tx1="dk1" bg2="lt2" tx2="dk2" accent1="accent1" accent2="accent2" accent3="accent3" accent4="accent4" accent5="accent5" accent6="accent6" hlink="hlink" folHlink="folHlink"/>
  <p:sldLayoutIdLst>
    <p:sldLayoutId id="2147485853" r:id="rId1"/>
    <p:sldLayoutId id="2147485854"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97569611"/>
      </p:ext>
    </p:extLst>
  </p:cSld>
  <p:clrMap bg1="lt1" tx1="dk1" bg2="lt2" tx2="dk2" accent1="accent1" accent2="accent2" accent3="accent3" accent4="accent4" accent5="accent5" accent6="accent6" hlink="hlink" folHlink="folHlink"/>
  <p:sldLayoutIdLst>
    <p:sldLayoutId id="214748587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2991819"/>
      </p:ext>
    </p:extLst>
  </p:cSld>
  <p:clrMap bg1="dk1" tx1="lt1" bg2="dk2" tx2="lt2" accent1="accent1" accent2="accent2" accent3="accent3" accent4="accent4" accent5="accent5" accent6="accent6" hlink="hlink" folHlink="folHlink"/>
  <p:sldLayoutIdLst>
    <p:sldLayoutId id="214748590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39393670"/>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6377201"/>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 id="2147485981"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99573367"/>
      </p:ext>
    </p:extLst>
  </p:cSld>
  <p:clrMap bg1="lt1" tx1="dk1" bg2="lt2" tx2="dk2" accent1="accent1" accent2="accent2" accent3="accent3" accent4="accent4" accent5="accent5" accent6="accent6" hlink="hlink" folHlink="folHlink"/>
  <p:sldLayoutIdLst>
    <p:sldLayoutId id="2147485951" r:id="rId1"/>
    <p:sldLayoutId id="2147485952" r:id="rId2"/>
    <p:sldLayoutId id="2147485953" r:id="rId3"/>
    <p:sldLayoutId id="2147485954" r:id="rId4"/>
    <p:sldLayoutId id="2147485955" r:id="rId5"/>
    <p:sldLayoutId id="2147485956" r:id="rId6"/>
    <p:sldLayoutId id="2147485957" r:id="rId7"/>
    <p:sldLayoutId id="2147485958" r:id="rId8"/>
    <p:sldLayoutId id="2147485959" r:id="rId9"/>
    <p:sldLayoutId id="2147485960" r:id="rId10"/>
    <p:sldLayoutId id="2147485961" r:id="rId11"/>
    <p:sldLayoutId id="2147485962" r:id="rId12"/>
    <p:sldLayoutId id="2147485963" r:id="rId13"/>
    <p:sldLayoutId id="2147485964" r:id="rId14"/>
    <p:sldLayoutId id="2147485965" r:id="rId15"/>
    <p:sldLayoutId id="2147485966" r:id="rId16"/>
    <p:sldLayoutId id="2147485967" r:id="rId17"/>
    <p:sldLayoutId id="214748596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6974904"/>
      </p:ext>
    </p:extLst>
  </p:cSld>
  <p:clrMap bg1="lt1" tx1="dk1" bg2="lt2" tx2="dk2" accent1="accent1" accent2="accent2" accent3="accent3" accent4="accent4" accent5="accent5" accent6="accent6" hlink="hlink" folHlink="folHlink"/>
  <p:sldLayoutIdLst>
    <p:sldLayoutId id="2147485970" r:id="rId1"/>
    <p:sldLayoutId id="2147485971" r:id="rId2"/>
    <p:sldLayoutId id="2147485972" r:id="rId3"/>
    <p:sldLayoutId id="214748597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108633923"/>
      </p:ext>
    </p:extLst>
  </p:cSld>
  <p:clrMap bg1="lt1" tx1="dk1" bg2="lt2" tx2="dk2" accent1="accent1" accent2="accent2" accent3="accent3" accent4="accent4" accent5="accent5" accent6="accent6" hlink="hlink" folHlink="folHlink"/>
  <p:sldLayoutIdLst>
    <p:sldLayoutId id="214748598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93467983"/>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pic>
        <p:nvPicPr>
          <p:cNvPr id="36" name="Picture 35">
            <a:extLst>
              <a:ext uri="{FF2B5EF4-FFF2-40B4-BE49-F238E27FC236}">
                <a16:creationId xmlns:a16="http://schemas.microsoft.com/office/drawing/2014/main" id="{7319D2BE-7F8B-4B44-9FB8-CCF871DB1748}"/>
              </a:ext>
            </a:extLst>
          </p:cNvPr>
          <p:cNvPicPr>
            <a:picLocks noChangeAspect="1"/>
          </p:cNvPicPr>
          <p:nvPr userDrawn="1"/>
        </p:nvPicPr>
        <p:blipFill rotWithShape="1">
          <a:blip r:embed="rId47" cstate="email">
            <a:extLst>
              <a:ext uri="{28A0092B-C50C-407E-A947-70E740481C1C}">
                <a14:useLocalDpi xmlns:a14="http://schemas.microsoft.com/office/drawing/2010/main"/>
              </a:ext>
            </a:extLst>
          </a:blip>
          <a:srcRect/>
          <a:stretch/>
        </p:blipFill>
        <p:spPr>
          <a:xfrm>
            <a:off x="-1748200" y="6041505"/>
            <a:ext cx="1221832" cy="1906041"/>
          </a:xfrm>
          <a:prstGeom prst="rect">
            <a:avLst/>
          </a:prstGeom>
        </p:spPr>
      </p:pic>
      <p:grpSp>
        <p:nvGrpSpPr>
          <p:cNvPr id="66" name="Group 65"/>
          <p:cNvGrpSpPr/>
          <p:nvPr userDrawn="1"/>
        </p:nvGrpSpPr>
        <p:grpSpPr>
          <a:xfrm>
            <a:off x="12728656" y="16804"/>
            <a:ext cx="1076052" cy="7037620"/>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R66 G66 B66</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424242</a:t>
                </a:r>
                <a:endParaRPr lang="en-US" sz="714"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G120 B215</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0078D7</a:t>
                </a:r>
                <a:endParaRPr lang="en-US" sz="714"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G138 B249</a:t>
                </a:r>
                <a:br>
                  <a:rPr lang="en-US" sz="714" b="1" i="0" dirty="0">
                    <a:solidFill>
                      <a:schemeClr val="tx1"/>
                    </a:solidFill>
                    <a:latin typeface="Segoe UI Semibold" charset="0"/>
                    <a:ea typeface="Segoe UI Semibold" charset="0"/>
                    <a:cs typeface="Segoe UI Semibold" charset="0"/>
                  </a:rPr>
                </a:br>
                <a:r>
                  <a:rPr lang="is-IS" sz="714" b="1" i="0" dirty="0">
                    <a:solidFill>
                      <a:schemeClr val="tx1"/>
                    </a:solidFill>
                    <a:latin typeface="Segoe UI Semibold" charset="0"/>
                    <a:ea typeface="Segoe UI Semibold" charset="0"/>
                    <a:cs typeface="Segoe UI Semibold" charset="0"/>
                  </a:rPr>
                  <a:t>008AF9</a:t>
                </a:r>
                <a:endParaRPr lang="en-US" sz="714"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8"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217831216"/>
      </p:ext>
    </p:extLst>
  </p:cSld>
  <p:clrMap bg1="lt1" tx1="dk1" bg2="lt2" tx2="dk2" accent1="accent1" accent2="accent2" accent3="accent3" accent4="accent4" accent5="accent5" accent6="accent6" hlink="hlink" folHlink="folHlink"/>
  <p:sldLayoutIdLst>
    <p:sldLayoutId id="2147485995" r:id="rId1"/>
    <p:sldLayoutId id="2147485996" r:id="rId2"/>
    <p:sldLayoutId id="2147485997" r:id="rId3"/>
    <p:sldLayoutId id="2147485998" r:id="rId4"/>
    <p:sldLayoutId id="2147485999" r:id="rId5"/>
    <p:sldLayoutId id="2147486000" r:id="rId6"/>
    <p:sldLayoutId id="2147486001" r:id="rId7"/>
    <p:sldLayoutId id="2147486002" r:id="rId8"/>
    <p:sldLayoutId id="2147486003" r:id="rId9"/>
    <p:sldLayoutId id="2147486004" r:id="rId10"/>
    <p:sldLayoutId id="2147486005" r:id="rId11"/>
    <p:sldLayoutId id="2147486006" r:id="rId12"/>
    <p:sldLayoutId id="2147486007" r:id="rId13"/>
    <p:sldLayoutId id="2147486008" r:id="rId14"/>
    <p:sldLayoutId id="2147486009" r:id="rId15"/>
    <p:sldLayoutId id="2147486010" r:id="rId16"/>
    <p:sldLayoutId id="2147486011" r:id="rId17"/>
    <p:sldLayoutId id="2147486012" r:id="rId18"/>
    <p:sldLayoutId id="2147486013" r:id="rId19"/>
    <p:sldLayoutId id="2147486014" r:id="rId20"/>
    <p:sldLayoutId id="2147486015" r:id="rId21"/>
    <p:sldLayoutId id="2147486016" r:id="rId22"/>
    <p:sldLayoutId id="2147486017" r:id="rId23"/>
    <p:sldLayoutId id="2147486018" r:id="rId24"/>
    <p:sldLayoutId id="2147486019" r:id="rId25"/>
    <p:sldLayoutId id="2147486020" r:id="rId26"/>
    <p:sldLayoutId id="2147486021" r:id="rId27"/>
    <p:sldLayoutId id="2147486022" r:id="rId28"/>
    <p:sldLayoutId id="2147486023" r:id="rId29"/>
    <p:sldLayoutId id="2147486024" r:id="rId30"/>
    <p:sldLayoutId id="2147486025" r:id="rId31"/>
    <p:sldLayoutId id="2147486026" r:id="rId32"/>
    <p:sldLayoutId id="2147486027" r:id="rId33"/>
    <p:sldLayoutId id="2147486028" r:id="rId34"/>
    <p:sldLayoutId id="2147486030" r:id="rId35"/>
    <p:sldLayoutId id="2147486031" r:id="rId36"/>
    <p:sldLayoutId id="2147486032" r:id="rId37"/>
    <p:sldLayoutId id="2147486033" r:id="rId38"/>
    <p:sldLayoutId id="2147486034" r:id="rId39"/>
    <p:sldLayoutId id="2147486035" r:id="rId40"/>
    <p:sldLayoutId id="2147486036" r:id="rId41"/>
    <p:sldLayoutId id="2147486037" r:id="rId42"/>
    <p:sldLayoutId id="2147486038" r:id="rId43"/>
    <p:sldLayoutId id="2147486039" r:id="rId44"/>
    <p:sldLayoutId id="2147486042" r:id="rId45"/>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00000"/>
        </a:lnSpc>
        <a:spcBef>
          <a:spcPts val="510"/>
        </a:spcBef>
        <a:buClr>
          <a:schemeClr val="bg2"/>
        </a:buClr>
        <a:buFont typeface="Arial"/>
        <a:buChar char="•"/>
        <a:defRPr lang="en-US" sz="1632"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299956"/>
      </p:ext>
    </p:extLst>
  </p:cSld>
  <p:clrMap bg1="dk1" tx1="lt1" bg2="dk2" tx2="lt2" accent1="accent1" accent2="accent2" accent3="accent3" accent4="accent4" accent5="accent5" accent6="accent6" hlink="hlink" folHlink="folHlink"/>
  <p:sldLayoutIdLst>
    <p:sldLayoutId id="2147486044" r:id="rId1"/>
    <p:sldLayoutId id="2147486045"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0456754"/>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9" r:id="rId3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6627544"/>
      </p:ext>
    </p:extLst>
  </p:cSld>
  <p:clrMap bg1="lt1" tx1="dk1" bg2="lt2" tx2="dk2" accent1="accent1" accent2="accent2" accent3="accent3" accent4="accent4" accent5="accent5" accent6="accent6" hlink="hlink" folHlink="folHlink"/>
  <p:sldLayoutIdLst>
    <p:sldLayoutId id="214748531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73450704"/>
      </p:ext>
    </p:extLst>
  </p:cSld>
  <p:clrMap bg1="dk1" tx1="lt1" bg2="dk2" tx2="lt2" accent1="accent1" accent2="accent2" accent3="accent3" accent4="accent4" accent5="accent5" accent6="accent6" hlink="hlink" folHlink="folHlink"/>
  <p:sldLayoutIdLst>
    <p:sldLayoutId id="2147485912"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25789422"/>
      </p:ext>
    </p:extLst>
  </p:cSld>
  <p:clrMap bg1="dk1" tx1="lt1" bg2="dk2" tx2="lt2" accent1="accent1" accent2="accent2" accent3="accent3" accent4="accent4" accent5="accent5" accent6="accent6" hlink="hlink" folHlink="folHlink"/>
  <p:sldLayoutIdLst>
    <p:sldLayoutId id="2147485489"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3889115"/>
      </p:ext>
    </p:extLst>
  </p:cSld>
  <p:clrMap bg1="dk1" tx1="lt1" bg2="dk2" tx2="lt2" accent1="accent1" accent2="accent2" accent3="accent3" accent4="accent4" accent5="accent5" accent6="accent6" hlink="hlink" folHlink="folHlink"/>
  <p:sldLayoutIdLst>
    <p:sldLayoutId id="2147485913" r:id="rId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03725571"/>
      </p:ext>
    </p:extLst>
  </p:cSld>
  <p:clrMap bg1="lt1" tx1="dk1" bg2="lt2" tx2="dk2" accent1="accent1" accent2="accent2" accent3="accent3" accent4="accent4" accent5="accent5" accent6="accent6" hlink="hlink" folHlink="folHlink"/>
  <p:sldLayoutIdLst>
    <p:sldLayoutId id="214748557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4266648"/>
      </p:ext>
    </p:extLst>
  </p:cSld>
  <p:clrMap bg1="dk1" tx1="lt1" bg2="dk2" tx2="lt2" accent1="accent1" accent2="accent2" accent3="accent3" accent4="accent4" accent5="accent5" accent6="accent6" hlink="hlink" folHlink="folHlink"/>
  <p:sldLayoutIdLst>
    <p:sldLayoutId id="2147485906"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76139"/>
      </p:ext>
    </p:extLst>
  </p:cSld>
  <p:clrMap bg1="dk1" tx1="lt1" bg2="dk2" tx2="lt2" accent1="accent1" accent2="accent2" accent3="accent3" accent4="accent4" accent5="accent5" accent6="accent6" hlink="hlink" folHlink="folHlink"/>
  <p:sldLayoutIdLst>
    <p:sldLayoutId id="2147485606" r:id="rId1"/>
    <p:sldLayoutId id="2147485902" r:id="rId2"/>
    <p:sldLayoutId id="2147485903" r:id="rId3"/>
    <p:sldLayoutId id="2147485904" r:id="rId4"/>
    <p:sldLayoutId id="214748590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tags" Target="../tags/tag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3.xml"/><Relationship Id="rId1" Type="http://schemas.openxmlformats.org/officeDocument/2006/relationships/tags" Target="../tags/tag9.xml"/><Relationship Id="rId4" Type="http://schemas.openxmlformats.org/officeDocument/2006/relationships/image" Target="../media/image43.jpeg"/></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41.xml"/><Relationship Id="rId1" Type="http://schemas.openxmlformats.org/officeDocument/2006/relationships/tags" Target="../tags/tag10.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11.xml"/><Relationship Id="rId4" Type="http://schemas.openxmlformats.org/officeDocument/2006/relationships/image" Target="../media/image49.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tags" Target="../tags/tag12.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6.png"/><Relationship Id="rId2" Type="http://schemas.openxmlformats.org/officeDocument/2006/relationships/slideLayout" Target="../slideLayouts/slideLayout6.xml"/><Relationship Id="rId1" Type="http://schemas.openxmlformats.org/officeDocument/2006/relationships/tags" Target="../tags/tag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6.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tags" Target="../tags/tag17.xml"/></Relationships>
</file>

<file path=ppt/slides/_rels/slide2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2.xml"/><Relationship Id="rId1" Type="http://schemas.openxmlformats.org/officeDocument/2006/relationships/tags" Target="../tags/tag1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2.emf"/><Relationship Id="rId7" Type="http://schemas.openxmlformats.org/officeDocument/2006/relationships/image" Target="../media/image79.jpeg"/><Relationship Id="rId2" Type="http://schemas.openxmlformats.org/officeDocument/2006/relationships/notesSlide" Target="../notesSlides/notesSlide32.xml"/><Relationship Id="rId1" Type="http://schemas.openxmlformats.org/officeDocument/2006/relationships/slideLayout" Target="../slideLayouts/slideLayout101.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svg"/></Relationships>
</file>

<file path=ppt/slides/_rels/slide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85.jpeg"/></Relationships>
</file>

<file path=ppt/slides/_rels/slide35.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89.jpeg"/><Relationship Id="rId5" Type="http://schemas.openxmlformats.org/officeDocument/2006/relationships/image" Target="../media/image88.png"/><Relationship Id="rId4" Type="http://schemas.openxmlformats.org/officeDocument/2006/relationships/image" Target="../media/image8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2.xml"/><Relationship Id="rId1" Type="http://schemas.openxmlformats.org/officeDocument/2006/relationships/tags" Target="../tags/tag19.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44.xml"/><Relationship Id="rId4" Type="http://schemas.openxmlformats.org/officeDocument/2006/relationships/image" Target="../media/image2.emf"/></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tags" Target="../tags/tag2.xml"/><Relationship Id="rId4" Type="http://schemas.openxmlformats.org/officeDocument/2006/relationships/image" Target="../media/image33.tiff"/></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41.xml"/><Relationship Id="rId1" Type="http://schemas.openxmlformats.org/officeDocument/2006/relationships/tags" Target="../tags/tag20.xml"/></Relationships>
</file>

<file path=ppt/slides/_rels/slide4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1.xml"/><Relationship Id="rId1" Type="http://schemas.openxmlformats.org/officeDocument/2006/relationships/slideLayout" Target="../slideLayouts/slideLayout115.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42.xml"/><Relationship Id="rId1" Type="http://schemas.openxmlformats.org/officeDocument/2006/relationships/slideLayout" Target="../slideLayouts/slideLayout116.xml"/></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png"/><Relationship Id="rId7" Type="http://schemas.openxmlformats.org/officeDocument/2006/relationships/image" Target="../media/image99.png"/><Relationship Id="rId12" Type="http://schemas.openxmlformats.org/officeDocument/2006/relationships/image" Target="../media/image104.gif"/><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svg"/><Relationship Id="rId2" Type="http://schemas.openxmlformats.org/officeDocument/2006/relationships/notesSlide" Target="../notesSlides/notesSlide43.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1" Type="http://schemas.openxmlformats.org/officeDocument/2006/relationships/slideLayout" Target="../slideLayouts/slideLayout3.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5.png"/><Relationship Id="rId18" Type="http://schemas.openxmlformats.org/officeDocument/2006/relationships/image" Target="../media/image139.png"/><Relationship Id="rId26" Type="http://schemas.openxmlformats.org/officeDocument/2006/relationships/image" Target="../media/image147.png"/><Relationship Id="rId39" Type="http://schemas.openxmlformats.org/officeDocument/2006/relationships/image" Target="../media/image160.png"/><Relationship Id="rId3" Type="http://schemas.openxmlformats.org/officeDocument/2006/relationships/image" Target="../media/image126.png"/><Relationship Id="rId21" Type="http://schemas.openxmlformats.org/officeDocument/2006/relationships/image" Target="../media/image142.png"/><Relationship Id="rId34" Type="http://schemas.openxmlformats.org/officeDocument/2006/relationships/image" Target="../media/image155.png"/><Relationship Id="rId42" Type="http://schemas.openxmlformats.org/officeDocument/2006/relationships/image" Target="../media/image163.png"/><Relationship Id="rId47" Type="http://schemas.openxmlformats.org/officeDocument/2006/relationships/image" Target="../media/image168.png"/><Relationship Id="rId7" Type="http://schemas.openxmlformats.org/officeDocument/2006/relationships/image" Target="../media/image130.png"/><Relationship Id="rId12" Type="http://schemas.openxmlformats.org/officeDocument/2006/relationships/hyperlink" Target="http://www.asd.gov.au/infosec/irap/index.htm" TargetMode="External"/><Relationship Id="rId17" Type="http://schemas.openxmlformats.org/officeDocument/2006/relationships/image" Target="../media/image138.jpeg"/><Relationship Id="rId25" Type="http://schemas.openxmlformats.org/officeDocument/2006/relationships/image" Target="../media/image146.jpeg"/><Relationship Id="rId33" Type="http://schemas.openxmlformats.org/officeDocument/2006/relationships/image" Target="../media/image154.jpeg"/><Relationship Id="rId38" Type="http://schemas.openxmlformats.org/officeDocument/2006/relationships/image" Target="../media/image159.png"/><Relationship Id="rId46" Type="http://schemas.openxmlformats.org/officeDocument/2006/relationships/image" Target="../media/image167.png"/><Relationship Id="rId2" Type="http://schemas.openxmlformats.org/officeDocument/2006/relationships/notesSlide" Target="../notesSlides/notesSlide45.xml"/><Relationship Id="rId16" Type="http://schemas.openxmlformats.org/officeDocument/2006/relationships/image" Target="../media/image137.jpeg"/><Relationship Id="rId20" Type="http://schemas.openxmlformats.org/officeDocument/2006/relationships/image" Target="../media/image141.png"/><Relationship Id="rId29" Type="http://schemas.openxmlformats.org/officeDocument/2006/relationships/image" Target="../media/image150.png"/><Relationship Id="rId41" Type="http://schemas.openxmlformats.org/officeDocument/2006/relationships/image" Target="../media/image162.jpeg"/><Relationship Id="rId1" Type="http://schemas.openxmlformats.org/officeDocument/2006/relationships/slideLayout" Target="../slideLayouts/slideLayout117.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5.png"/><Relationship Id="rId32" Type="http://schemas.openxmlformats.org/officeDocument/2006/relationships/image" Target="../media/image153.png"/><Relationship Id="rId37" Type="http://schemas.openxmlformats.org/officeDocument/2006/relationships/image" Target="../media/image158.png"/><Relationship Id="rId40" Type="http://schemas.openxmlformats.org/officeDocument/2006/relationships/image" Target="../media/image161.png"/><Relationship Id="rId45" Type="http://schemas.openxmlformats.org/officeDocument/2006/relationships/image" Target="../media/image166.jpeg"/><Relationship Id="rId5" Type="http://schemas.openxmlformats.org/officeDocument/2006/relationships/image" Target="../media/image128.jpeg"/><Relationship Id="rId15" Type="http://schemas.openxmlformats.org/officeDocument/2006/relationships/image" Target="../media/image136.jpeg"/><Relationship Id="rId23" Type="http://schemas.openxmlformats.org/officeDocument/2006/relationships/image" Target="../media/image144.jpeg"/><Relationship Id="rId28" Type="http://schemas.openxmlformats.org/officeDocument/2006/relationships/image" Target="../media/image149.jpeg"/><Relationship Id="rId36" Type="http://schemas.openxmlformats.org/officeDocument/2006/relationships/image" Target="../media/image157.jpeg"/><Relationship Id="rId10" Type="http://schemas.openxmlformats.org/officeDocument/2006/relationships/image" Target="../media/image133.png"/><Relationship Id="rId19" Type="http://schemas.openxmlformats.org/officeDocument/2006/relationships/image" Target="../media/image140.png"/><Relationship Id="rId31" Type="http://schemas.openxmlformats.org/officeDocument/2006/relationships/image" Target="../media/image152.png"/><Relationship Id="rId44" Type="http://schemas.openxmlformats.org/officeDocument/2006/relationships/image" Target="../media/image165.gif"/><Relationship Id="rId4" Type="http://schemas.openxmlformats.org/officeDocument/2006/relationships/image" Target="../media/image127.jpeg"/><Relationship Id="rId9" Type="http://schemas.openxmlformats.org/officeDocument/2006/relationships/image" Target="../media/image132.png"/><Relationship Id="rId14" Type="http://schemas.openxmlformats.org/officeDocument/2006/relationships/hyperlink" Target="https://www.fisc.or.jp/" TargetMode="External"/><Relationship Id="rId22" Type="http://schemas.openxmlformats.org/officeDocument/2006/relationships/image" Target="../media/image143.png"/><Relationship Id="rId27" Type="http://schemas.openxmlformats.org/officeDocument/2006/relationships/image" Target="../media/image148.png"/><Relationship Id="rId30" Type="http://schemas.openxmlformats.org/officeDocument/2006/relationships/image" Target="../media/image151.png"/><Relationship Id="rId35" Type="http://schemas.openxmlformats.org/officeDocument/2006/relationships/image" Target="../media/image156.jpeg"/><Relationship Id="rId43" Type="http://schemas.openxmlformats.org/officeDocument/2006/relationships/image" Target="../media/image164.png"/><Relationship Id="rId48" Type="http://schemas.openxmlformats.org/officeDocument/2006/relationships/image" Target="../media/image169.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9.xml"/></Relationships>
</file>

<file path=ppt/slides/_rels/slide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70.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 Id="rId4" Type="http://schemas.openxmlformats.org/officeDocument/2006/relationships/image" Target="../media/image34.jpeg"/></Relationships>
</file>

<file path=ppt/slides/_rels/slide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34.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8.svg"/><Relationship Id="rId2" Type="http://schemas.openxmlformats.org/officeDocument/2006/relationships/slideLayout" Target="../slideLayouts/slideLayout6.xml"/><Relationship Id="rId1" Type="http://schemas.openxmlformats.org/officeDocument/2006/relationships/tags" Target="../tags/tag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9443460" cy="1062286"/>
          </a:xfrm>
        </p:spPr>
        <p:txBody>
          <a:bodyPr/>
          <a:lstStyle/>
          <a:p>
            <a:r>
              <a:rPr lang="en-US" sz="6600" dirty="0">
                <a:solidFill>
                  <a:schemeClr val="tx1"/>
                </a:solidFill>
              </a:rPr>
              <a:t>Azure Developer Day</a:t>
            </a:r>
            <a:br>
              <a:rPr lang="en-US" sz="6600" dirty="0">
                <a:solidFill>
                  <a:schemeClr val="tx1"/>
                </a:solidFill>
              </a:rPr>
            </a:br>
            <a:r>
              <a:rPr lang="en-US" sz="3600" dirty="0">
                <a:solidFill>
                  <a:schemeClr val="tx1"/>
                </a:solidFill>
              </a:rPr>
              <a:t>&lt;or whatever you want to title your talk&gt;</a:t>
            </a: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8821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Predicting on-time flight arrivals with ML Studio</a:t>
            </a: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4853360" y="906462"/>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2 | Build  model</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3074" name="Picture 2" descr="Predicting whether a flight will be late">
            <a:extLst>
              <a:ext uri="{FF2B5EF4-FFF2-40B4-BE49-F238E27FC236}">
                <a16:creationId xmlns:a16="http://schemas.microsoft.com/office/drawing/2014/main" id="{7F1211AC-0106-4AEC-B1F6-3DA5A58C717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92973" y="2478816"/>
            <a:ext cx="36766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eting the model">
            <a:extLst>
              <a:ext uri="{FF2B5EF4-FFF2-40B4-BE49-F238E27FC236}">
                <a16:creationId xmlns:a16="http://schemas.microsoft.com/office/drawing/2014/main" id="{242CEF07-9106-492F-88F6-2A85DAC9078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66192" y="1724777"/>
            <a:ext cx="3647715" cy="19521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ithub.com/Microsoft/computerscience/raw/master/Events/Event-In-Box/Machine%20Learning%20Challenge/Images/results-2.png">
            <a:extLst>
              <a:ext uri="{FF2B5EF4-FFF2-40B4-BE49-F238E27FC236}">
                <a16:creationId xmlns:a16="http://schemas.microsoft.com/office/drawing/2014/main" id="{3E317197-0348-497D-A13A-7D6F8F7083D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05177" y="4009021"/>
            <a:ext cx="3967215" cy="28679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dding an Edit Metadata module">
            <a:extLst>
              <a:ext uri="{FF2B5EF4-FFF2-40B4-BE49-F238E27FC236}">
                <a16:creationId xmlns:a16="http://schemas.microsoft.com/office/drawing/2014/main" id="{40E763F9-6C14-4A96-8281-37C33623F43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7400" y="1724776"/>
            <a:ext cx="2914192" cy="195215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E8201C4-06FD-4680-B454-53A9F90E07DF}"/>
              </a:ext>
            </a:extLst>
          </p:cNvPr>
          <p:cNvSpPr txBox="1">
            <a:spLocks/>
          </p:cNvSpPr>
          <p:nvPr/>
        </p:nvSpPr>
        <p:spPr>
          <a:xfrm>
            <a:off x="818049" y="934962"/>
            <a:ext cx="2774257"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1 | Select dataset</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192F8905-2979-49C4-B879-682D3CFB533F}"/>
              </a:ext>
            </a:extLst>
          </p:cNvPr>
          <p:cNvSpPr txBox="1">
            <a:spLocks/>
          </p:cNvSpPr>
          <p:nvPr/>
        </p:nvSpPr>
        <p:spPr>
          <a:xfrm>
            <a:off x="9548105" y="1674166"/>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4 | Deploy!</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7" name="Title 1">
            <a:extLst>
              <a:ext uri="{FF2B5EF4-FFF2-40B4-BE49-F238E27FC236}">
                <a16:creationId xmlns:a16="http://schemas.microsoft.com/office/drawing/2014/main" id="{C71536E8-8202-47B2-8092-89776808C8DC}"/>
              </a:ext>
            </a:extLst>
          </p:cNvPr>
          <p:cNvSpPr txBox="1">
            <a:spLocks/>
          </p:cNvSpPr>
          <p:nvPr/>
        </p:nvSpPr>
        <p:spPr>
          <a:xfrm>
            <a:off x="205112" y="4709431"/>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3 | Evaluate</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 name="Arrow: Right 2">
            <a:extLst>
              <a:ext uri="{FF2B5EF4-FFF2-40B4-BE49-F238E27FC236}">
                <a16:creationId xmlns:a16="http://schemas.microsoft.com/office/drawing/2014/main" id="{9F0A1B41-CD15-4130-9D7C-BB2997A8A265}"/>
              </a:ext>
            </a:extLst>
          </p:cNvPr>
          <p:cNvSpPr/>
          <p:nvPr/>
        </p:nvSpPr>
        <p:spPr bwMode="auto">
          <a:xfrm>
            <a:off x="3528926" y="236548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881316C1-F7FD-40F8-A9A9-D9D52269EB9B}"/>
              </a:ext>
            </a:extLst>
          </p:cNvPr>
          <p:cNvSpPr/>
          <p:nvPr/>
        </p:nvSpPr>
        <p:spPr bwMode="auto">
          <a:xfrm rot="5400000">
            <a:off x="5011129" y="348075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7D242439-4062-4BC7-BA00-C375E484ECFA}"/>
              </a:ext>
            </a:extLst>
          </p:cNvPr>
          <p:cNvSpPr/>
          <p:nvPr/>
        </p:nvSpPr>
        <p:spPr bwMode="auto">
          <a:xfrm>
            <a:off x="7208837" y="5113199"/>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1384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307916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a:xfrm>
            <a:off x="580680" y="1936914"/>
            <a:ext cx="4720732" cy="3321884"/>
          </a:xfrm>
          <a:prstGeom prst="rect">
            <a:avLst/>
          </a:prstGeom>
        </p:spPr>
        <p:txBody>
          <a:bodyPr vert="horz" wrap="square" lIns="0" tIns="0" rIns="0" bIns="0" rtlCol="0" anchor="t">
            <a:spAutoFit/>
          </a:bodyPr>
          <a:lstStyle>
            <a:lvl1pPr algn="l" defTabSz="914287" rtl="0" eaLnBrk="1" latinLnBrk="0" hangingPunct="1">
              <a:lnSpc>
                <a:spcPct val="90000"/>
              </a:lnSpc>
              <a:spcBef>
                <a:spcPct val="0"/>
              </a:spcBef>
              <a:buNone/>
              <a:defRPr lang="en-US" sz="4400" b="0" kern="1200" cap="none" spc="-151" dirty="0">
                <a:ln w="3175">
                  <a:noFill/>
                </a:ln>
                <a:solidFill>
                  <a:schemeClr val="tx2">
                    <a:alpha val="99000"/>
                  </a:schemeClr>
                </a:solidFill>
                <a:effectLst/>
                <a:latin typeface="+mj-lt"/>
                <a:ea typeface="+mn-ea"/>
                <a:cs typeface="Arial" charset="0"/>
              </a:defRPr>
            </a:lvl1pPr>
          </a:lstStyle>
          <a:p>
            <a:pPr defTabSz="895870">
              <a:lnSpc>
                <a:spcPct val="100000"/>
              </a:lnSpc>
              <a:defRPr/>
            </a:pPr>
            <a:r>
              <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t>Microsoft’s aim:</a:t>
            </a:r>
          </a:p>
          <a:p>
            <a:pPr defTabSz="895870">
              <a:lnSpc>
                <a:spcPct val="100000"/>
              </a:lnSpc>
              <a:defRPr/>
            </a:pPr>
            <a:endPar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endParaRPr>
          </a:p>
          <a:p>
            <a:pPr defTabSz="895870">
              <a:lnSpc>
                <a:spcPct val="100000"/>
              </a:lnSpc>
              <a:defRPr/>
            </a:pPr>
            <a:r>
              <a:rPr lang="en-US" sz="3672" spc="-154" dirty="0">
                <a:solidFill>
                  <a:srgbClr val="0070C0"/>
                </a:solidFill>
                <a:latin typeface="Segoe UI Light"/>
                <a:cs typeface="Segoe UI Light"/>
              </a:rPr>
              <a:t>Making AI available to everyone</a:t>
            </a:r>
          </a:p>
          <a:p>
            <a:pPr defTabSz="932302">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a:p>
            <a:pPr defTabSz="932302">
              <a:spcAft>
                <a:spcPts val="1836"/>
              </a:spcAft>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E1C8B95-8FB7-4275-AF42-CAE9D1C7715C}"/>
              </a:ext>
            </a:extLst>
          </p:cNvPr>
          <p:cNvGrpSpPr/>
          <p:nvPr/>
        </p:nvGrpSpPr>
        <p:grpSpPr>
          <a:xfrm>
            <a:off x="5609911" y="253596"/>
            <a:ext cx="6540618" cy="6635084"/>
            <a:chOff x="5383850" y="0"/>
            <a:chExt cx="6808150" cy="6971248"/>
          </a:xfrm>
        </p:grpSpPr>
        <p:sp>
          <p:nvSpPr>
            <p:cNvPr id="7" name="TextBox 6">
              <a:extLst>
                <a:ext uri="{FF2B5EF4-FFF2-40B4-BE49-F238E27FC236}">
                  <a16:creationId xmlns:a16="http://schemas.microsoft.com/office/drawing/2014/main" id="{E0801492-2EE2-4A6B-A313-E57FC247A18E}"/>
                </a:ext>
              </a:extLst>
            </p:cNvPr>
            <p:cNvSpPr txBox="1"/>
            <p:nvPr/>
          </p:nvSpPr>
          <p:spPr>
            <a:xfrm>
              <a:off x="5383850" y="5254484"/>
              <a:ext cx="6808150" cy="1716764"/>
            </a:xfrm>
            <a:prstGeom prst="rect">
              <a:avLst/>
            </a:prstGeom>
            <a:solidFill>
              <a:schemeClr val="bg1"/>
            </a:solidFill>
          </p:spPr>
          <p:txBody>
            <a:bodyPr wrap="square" lIns="186494" tIns="149196" rIns="186494" bIns="149196" rtlCol="0">
              <a:spAutoFit/>
            </a:bodyPr>
            <a:lstStyle/>
            <a:p>
              <a:pPr defTabSz="932418">
                <a:spcAft>
                  <a:spcPts val="612"/>
                </a:spcAft>
                <a:defRPr/>
              </a:pPr>
              <a:r>
                <a:rPr lang="en-US" sz="2040" i="1" dirty="0">
                  <a:solidFill>
                    <a:srgbClr val="FFFFFF"/>
                  </a:solidFill>
                  <a:latin typeface="Segoe UI Semilight" panose="020B0402040204020203" pitchFamily="34" charset="0"/>
                  <a:cs typeface="Segoe UI Semilight" panose="020B0402040204020203" pitchFamily="34" charset="0"/>
                </a:rPr>
                <a:t>We are pursuing AI to empower every person and every institution ... so that they can go on to solve the most pressing problems of our society and our economy. </a:t>
              </a:r>
            </a:p>
            <a:p>
              <a:pPr algn="r" defTabSz="932418">
                <a:spcAft>
                  <a:spcPts val="612"/>
                </a:spcAft>
                <a:defRPr/>
              </a:pPr>
              <a:r>
                <a:rPr lang="en-US" sz="2040" dirty="0">
                  <a:solidFill>
                    <a:srgbClr val="FFFFFF"/>
                  </a:solidFill>
                  <a:latin typeface="Segoe UI Semilight" panose="020B0402040204020203" pitchFamily="34" charset="0"/>
                  <a:cs typeface="Segoe UI Semilight" panose="020B0402040204020203" pitchFamily="34" charset="0"/>
                </a:rPr>
                <a:t>– Satya Nadella, CEO, Microsoft</a:t>
              </a:r>
            </a:p>
          </p:txBody>
        </p:sp>
        <p:pic>
          <p:nvPicPr>
            <p:cNvPr id="8" name="Picture 7" descr="A person wearing a suit and tie&#10;&#10;Description generated with very high confidence">
              <a:extLst>
                <a:ext uri="{FF2B5EF4-FFF2-40B4-BE49-F238E27FC236}">
                  <a16:creationId xmlns:a16="http://schemas.microsoft.com/office/drawing/2014/main" id="{106B7A6E-EE84-42A9-BDD5-7BFC0C4670C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83850" y="0"/>
              <a:ext cx="6808150" cy="5331428"/>
            </a:xfrm>
            <a:prstGeom prst="rect">
              <a:avLst/>
            </a:prstGeom>
          </p:spPr>
        </p:pic>
      </p:grpSp>
    </p:spTree>
    <p:custDataLst>
      <p:tags r:id="rId1"/>
    </p:custDataLst>
    <p:extLst>
      <p:ext uri="{BB962C8B-B14F-4D97-AF65-F5344CB8AC3E}">
        <p14:creationId xmlns:p14="http://schemas.microsoft.com/office/powerpoint/2010/main" val="19292519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 woman walks through a field for The Yield.">
            <a:extLst>
              <a:ext uri="{FF2B5EF4-FFF2-40B4-BE49-F238E27FC236}">
                <a16:creationId xmlns:a16="http://schemas.microsoft.com/office/drawing/2014/main" id="{23B2D742-96FF-47A9-9A7E-DDA4D424C9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7714" y="0"/>
            <a:ext cx="6278761" cy="28785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 women with a child speak to a man at Operation Smile in Morocco.">
            <a:extLst>
              <a:ext uri="{FF2B5EF4-FFF2-40B4-BE49-F238E27FC236}">
                <a16:creationId xmlns:a16="http://schemas.microsoft.com/office/drawing/2014/main" id="{82768C26-6973-4170-8BF8-99F9E4644C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958420"/>
            <a:ext cx="6217355" cy="3044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miling girl in Madagascar holds a photo of herself before cleft surgery by Operation Smile.">
            <a:extLst>
              <a:ext uri="{FF2B5EF4-FFF2-40B4-BE49-F238E27FC236}">
                <a16:creationId xmlns:a16="http://schemas.microsoft.com/office/drawing/2014/main" id="{7B48A523-7114-421B-8494-D182DBEA17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17355" y="3958420"/>
            <a:ext cx="6249655" cy="3036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25F543F6-974C-44CF-90FD-439AE5E3ECB0}"/>
              </a:ext>
            </a:extLst>
          </p:cNvPr>
          <p:cNvSpPr>
            <a:spLocks noGrp="1"/>
          </p:cNvSpPr>
          <p:nvPr>
            <p:ph type="title"/>
          </p:nvPr>
        </p:nvSpPr>
        <p:spPr>
          <a:xfrm>
            <a:off x="2111436" y="2948595"/>
            <a:ext cx="8334646" cy="514800"/>
          </a:xfrm>
        </p:spPr>
        <p:txBody>
          <a:bodyPr/>
          <a:lstStyle/>
          <a:p>
            <a:pPr algn="ctr"/>
            <a:r>
              <a:rPr lang="en-US" sz="6000" dirty="0">
                <a:solidFill>
                  <a:schemeClr val="tx1"/>
                </a:solidFill>
              </a:rPr>
              <a:t>Microsoft AI for Good</a:t>
            </a:r>
          </a:p>
        </p:txBody>
      </p:sp>
      <p:pic>
        <p:nvPicPr>
          <p:cNvPr id="2056" name="Picture 8" descr="Project Premonition mosquito trap being installed by researcher.">
            <a:extLst>
              <a:ext uri="{FF2B5EF4-FFF2-40B4-BE49-F238E27FC236}">
                <a16:creationId xmlns:a16="http://schemas.microsoft.com/office/drawing/2014/main" id="{9643BC85-E5CB-4E42-AFCA-6A73151A76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0"/>
            <a:ext cx="6217355" cy="28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1722437" y="5478462"/>
            <a:ext cx="9326033" cy="461111"/>
          </a:xfrm>
        </p:spPr>
        <p:txBody>
          <a:bodyPr/>
          <a:lstStyle/>
          <a:p>
            <a:pPr algn="ctr"/>
            <a:r>
              <a:rPr lang="en-US" sz="3264" b="0" dirty="0"/>
              <a:t>Wild Me + Microsoft</a:t>
            </a:r>
          </a:p>
        </p:txBody>
      </p:sp>
      <p:pic>
        <p:nvPicPr>
          <p:cNvPr id="10" name="Picture 9" descr="WildBook_logo_300dpi-03.png">
            <a:extLst>
              <a:ext uri="{FF2B5EF4-FFF2-40B4-BE49-F238E27FC236}">
                <a16:creationId xmlns:a16="http://schemas.microsoft.com/office/drawing/2014/main" id="{94595226-1B79-4F2D-8887-BA035FDD75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84637" y="754062"/>
            <a:ext cx="4224268" cy="4224268"/>
          </a:xfrm>
          <a:prstGeom prst="ellipse">
            <a:avLst/>
          </a:prstGeom>
          <a:solidFill>
            <a:srgbClr val="FFFFFF"/>
          </a:solidFill>
          <a:ln w="63500" cap="rnd">
            <a:solidFill>
              <a:srgbClr val="424242"/>
            </a:solidFill>
          </a:ln>
          <a:effectLst/>
          <a:scene3d>
            <a:camera prst="orthographicFront"/>
            <a:lightRig rig="contrasting" dir="t">
              <a:rot lat="0" lon="0" rev="3000000"/>
            </a:lightRig>
          </a:scene3d>
          <a:sp3d contourW="7620">
            <a:contourClr>
              <a:srgbClr val="333333"/>
            </a:contourClr>
          </a:sp3d>
        </p:spPr>
      </p:pic>
    </p:spTree>
    <p:custDataLst>
      <p:tags r:id="rId1"/>
    </p:custDataLst>
    <p:extLst>
      <p:ext uri="{BB962C8B-B14F-4D97-AF65-F5344CB8AC3E}">
        <p14:creationId xmlns:p14="http://schemas.microsoft.com/office/powerpoint/2010/main" val="2088849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Detection</a:t>
            </a:r>
          </a:p>
        </p:txBody>
      </p:sp>
      <p:pic>
        <p:nvPicPr>
          <p:cNvPr id="30" name="Picture 2" descr="https://lh3.googleusercontent.com/88bGmv_qzcDMf4gdgg3R-JqJ35cwHEBGv6KmUqd68o06lVYtKDABjdlsjXWn6jU1gknEb0JnQ2g8D4BJ6r_1unCCthC9p4GJY0ZjFNxsKRy3Oy3WzqDJpmYJBfXL_6zrMSL_LJpm3CdOm04c8aTww60ecTvOL0b2xKNp0AuSBHC3XXpnZEJ9eySXVa3QotAObMIZ6D_Gsa-4VmYf8WqjJvyHC4wuCMimYBppQXBddAceLe-PFDVIJjwZYdnNmywPmnzKSZIWpzdwIkhVkcVN9cE-392dyLL18fmrSw2kzUyDrC60EmNgYwIFuj9Fhw6bjc1c2ECj2jHyGWVYOtUFvhMWz1JTCPQBy6G6b2ybC1804U_qjuB3KqMcIW3xwWk_kZ1woVJHp1MHb9MgrdJCD59Im8L3vDKQAxZY5RL-rq1WG49EDUX1XE323rNg26zg7PM1-ivBmM2D_K5yZEWrzMxgt4yrQOhMPpPOPHi1BsQZnBIAO2_L4BMDb0nb4neOHqyKFs34yShCixs5X2hpxJiQyvFdNEr-yY0elCe5NS4IjjZxO9rYQqTE6gQ2to5mC8urk1gqBGDNfAYJSU6wlqMk-FCa8R1OVijyix-0KU5UkHfVgt_iUoB9GwRCxR5tUf_cWsEZLLyeLKKW04f8DqILLNCXFJpFKQ=w1024-h683-no">
            <a:extLst>
              <a:ext uri="{FF2B5EF4-FFF2-40B4-BE49-F238E27FC236}">
                <a16:creationId xmlns:a16="http://schemas.microsoft.com/office/drawing/2014/main" id="{296DB9AE-C9FA-42BE-818C-349004F9C33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79376" y="1294428"/>
            <a:ext cx="8077721" cy="53881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1838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Identification</a:t>
            </a:r>
          </a:p>
        </p:txBody>
      </p:sp>
      <p:pic>
        <p:nvPicPr>
          <p:cNvPr id="4" name="Picture 3">
            <a:extLst>
              <a:ext uri="{FF2B5EF4-FFF2-40B4-BE49-F238E27FC236}">
                <a16:creationId xmlns:a16="http://schemas.microsoft.com/office/drawing/2014/main" id="{362898C7-0644-478A-8DF3-6220B6EA5A92}"/>
              </a:ext>
            </a:extLst>
          </p:cNvPr>
          <p:cNvPicPr>
            <a:picLocks noChangeAspect="1"/>
          </p:cNvPicPr>
          <p:nvPr/>
        </p:nvPicPr>
        <p:blipFill>
          <a:blip r:embed="rId4"/>
          <a:stretch>
            <a:fillRect/>
          </a:stretch>
        </p:blipFill>
        <p:spPr>
          <a:xfrm>
            <a:off x="1036637" y="1234535"/>
            <a:ext cx="5111528" cy="5427704"/>
          </a:xfrm>
          <a:prstGeom prst="rect">
            <a:avLst/>
          </a:prstGeom>
        </p:spPr>
      </p:pic>
      <p:pic>
        <p:nvPicPr>
          <p:cNvPr id="5" name="Picture 2" descr="http://www.wildbook.org/lib/exe/fetch.php?w=500&amp;tok=eaa751&amp;media=identification.jpg">
            <a:extLst>
              <a:ext uri="{FF2B5EF4-FFF2-40B4-BE49-F238E27FC236}">
                <a16:creationId xmlns:a16="http://schemas.microsoft.com/office/drawing/2014/main" id="{B2EA43E2-5B76-4C5A-9CC6-E778C59994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85261" y="1181298"/>
            <a:ext cx="3877710" cy="2404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1D6E6D-AF4D-423A-9579-1078F1047D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25383" y="3750950"/>
            <a:ext cx="4490110" cy="3070656"/>
          </a:xfrm>
          <a:prstGeom prst="rect">
            <a:avLst/>
          </a:prstGeom>
        </p:spPr>
      </p:pic>
    </p:spTree>
    <p:custDataLst>
      <p:tags r:id="rId1"/>
    </p:custDataLst>
    <p:extLst>
      <p:ext uri="{BB962C8B-B14F-4D97-AF65-F5344CB8AC3E}">
        <p14:creationId xmlns:p14="http://schemas.microsoft.com/office/powerpoint/2010/main" val="40823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Azure Cognitive Services</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3649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Detecting Coral Reefs with Scuba Diving Imagery</a:t>
            </a:r>
          </a:p>
        </p:txBody>
      </p:sp>
      <p:pic>
        <p:nvPicPr>
          <p:cNvPr id="7" name="Picture 6" descr="Underwater view of a coral&#10;&#10;Description generated with high confidence">
            <a:extLst>
              <a:ext uri="{FF2B5EF4-FFF2-40B4-BE49-F238E27FC236}">
                <a16:creationId xmlns:a16="http://schemas.microsoft.com/office/drawing/2014/main" id="{4AA86800-FAE6-4DAC-9F42-9D646802C5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8210" y="1849500"/>
            <a:ext cx="3386667" cy="1905000"/>
          </a:xfrm>
          <a:prstGeom prst="rect">
            <a:avLst/>
          </a:prstGeom>
        </p:spPr>
      </p:pic>
      <p:pic>
        <p:nvPicPr>
          <p:cNvPr id="8" name="Picture 7">
            <a:extLst>
              <a:ext uri="{FF2B5EF4-FFF2-40B4-BE49-F238E27FC236}">
                <a16:creationId xmlns:a16="http://schemas.microsoft.com/office/drawing/2014/main" id="{C7B693FB-3CA2-4EEB-8F1D-7D5320ECF2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26648"/>
          <a:stretch/>
        </p:blipFill>
        <p:spPr>
          <a:xfrm>
            <a:off x="3767638" y="1820862"/>
            <a:ext cx="6217116" cy="1933638"/>
          </a:xfrm>
          <a:prstGeom prst="rect">
            <a:avLst/>
          </a:prstGeom>
        </p:spPr>
      </p:pic>
      <p:sp>
        <p:nvSpPr>
          <p:cNvPr id="9" name="Title 1">
            <a:extLst>
              <a:ext uri="{FF2B5EF4-FFF2-40B4-BE49-F238E27FC236}">
                <a16:creationId xmlns:a16="http://schemas.microsoft.com/office/drawing/2014/main" id="{7EBF34E1-9DDE-4592-9F2C-07E88B8D5353}"/>
              </a:ext>
            </a:extLst>
          </p:cNvPr>
          <p:cNvSpPr txBox="1">
            <a:spLocks/>
          </p:cNvSpPr>
          <p:nvPr/>
        </p:nvSpPr>
        <p:spPr>
          <a:xfrm>
            <a:off x="1112837" y="990655"/>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&lt;input&gt;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5173573" y="990655"/>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&lt;call Cog Services&gt;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1" name="Title 1">
            <a:extLst>
              <a:ext uri="{FF2B5EF4-FFF2-40B4-BE49-F238E27FC236}">
                <a16:creationId xmlns:a16="http://schemas.microsoft.com/office/drawing/2014/main" id="{E57BFFD8-EB68-4088-A4B7-73EB3E90CA25}"/>
              </a:ext>
            </a:extLst>
          </p:cNvPr>
          <p:cNvSpPr txBox="1">
            <a:spLocks/>
          </p:cNvSpPr>
          <p:nvPr/>
        </p:nvSpPr>
        <p:spPr>
          <a:xfrm>
            <a:off x="3524877" y="4156537"/>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a:t>
            </a:r>
            <a:r>
              <a:rPr kumimoji="0" lang="en-US" sz="3200" b="0" i="0" u="none" strike="noStrike" kern="1200" cap="none" spc="-100" normalizeH="0" baseline="0" noProof="0" dirty="0" err="1">
                <a:ln w="3175">
                  <a:noFill/>
                </a:ln>
                <a:solidFill>
                  <a:srgbClr val="505050"/>
                </a:solidFill>
                <a:effectLst/>
                <a:uLnTx/>
                <a:uFillTx/>
                <a:latin typeface="Segoe UI Light" pitchFamily="34" charset="0"/>
                <a:ea typeface="+mn-ea"/>
                <a:cs typeface="Segoe UI" pitchFamily="34" charset="0"/>
              </a:rPr>
              <a:t>output.JSON</a:t>
            </a: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12" name="Picture 11">
            <a:extLst>
              <a:ext uri="{FF2B5EF4-FFF2-40B4-BE49-F238E27FC236}">
                <a16:creationId xmlns:a16="http://schemas.microsoft.com/office/drawing/2014/main" id="{9C514E76-0AD0-42C5-87B8-17FDBD4F9D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94437" y="4347929"/>
            <a:ext cx="3682508" cy="2428702"/>
          </a:xfrm>
          <a:prstGeom prst="rect">
            <a:avLst/>
          </a:prstGeom>
        </p:spPr>
      </p:pic>
      <p:pic>
        <p:nvPicPr>
          <p:cNvPr id="13" name="Picture 12">
            <a:extLst>
              <a:ext uri="{FF2B5EF4-FFF2-40B4-BE49-F238E27FC236}">
                <a16:creationId xmlns:a16="http://schemas.microsoft.com/office/drawing/2014/main" id="{833E87E9-35C5-47F7-BC14-9F387E62B850}"/>
              </a:ext>
            </a:extLst>
          </p:cNvPr>
          <p:cNvPicPr>
            <a:picLocks noChangeAspect="1"/>
          </p:cNvPicPr>
          <p:nvPr/>
        </p:nvPicPr>
        <p:blipFill>
          <a:blip r:embed="rId7"/>
          <a:stretch>
            <a:fillRect/>
          </a:stretch>
        </p:blipFill>
        <p:spPr>
          <a:xfrm>
            <a:off x="10545673" y="1820862"/>
            <a:ext cx="1304925" cy="4895850"/>
          </a:xfrm>
          <a:prstGeom prst="rect">
            <a:avLst/>
          </a:prstGeom>
        </p:spPr>
      </p:pic>
      <p:sp>
        <p:nvSpPr>
          <p:cNvPr id="14" name="Arrow: Right 13">
            <a:extLst>
              <a:ext uri="{FF2B5EF4-FFF2-40B4-BE49-F238E27FC236}">
                <a16:creationId xmlns:a16="http://schemas.microsoft.com/office/drawing/2014/main" id="{B78ACAFF-8F90-4AA9-90B8-74F93262B8F4}"/>
              </a:ext>
            </a:extLst>
          </p:cNvPr>
          <p:cNvSpPr/>
          <p:nvPr/>
        </p:nvSpPr>
        <p:spPr bwMode="auto">
          <a:xfrm rot="19371024">
            <a:off x="9994610" y="5302247"/>
            <a:ext cx="533400" cy="6016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9824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Classify images with Custom Vision</a:t>
            </a:r>
          </a:p>
        </p:txBody>
      </p:sp>
      <p:pic>
        <p:nvPicPr>
          <p:cNvPr id="3" name="Picture 2">
            <a:extLst>
              <a:ext uri="{FF2B5EF4-FFF2-40B4-BE49-F238E27FC236}">
                <a16:creationId xmlns:a16="http://schemas.microsoft.com/office/drawing/2014/main" id="{E8B07AD1-84E9-4844-8F47-D3B82FF236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2491" y="1214055"/>
            <a:ext cx="6357862" cy="2513710"/>
          </a:xfrm>
          <a:prstGeom prst="rect">
            <a:avLst/>
          </a:prstGeom>
        </p:spPr>
      </p:pic>
      <p:pic>
        <p:nvPicPr>
          <p:cNvPr id="2050" name="Picture 2" descr="Results of training the model">
            <a:extLst>
              <a:ext uri="{FF2B5EF4-FFF2-40B4-BE49-F238E27FC236}">
                <a16:creationId xmlns:a16="http://schemas.microsoft.com/office/drawing/2014/main" id="{C76175B9-D7C6-4A6D-91DE-66D6414AE91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02585" y="1212849"/>
            <a:ext cx="4620500" cy="380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A1D1A4D-5FA2-4A0A-BE35-A787900FDB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2491" y="4030662"/>
            <a:ext cx="6279146" cy="2858181"/>
          </a:xfrm>
          <a:prstGeom prst="rect">
            <a:avLst/>
          </a:prstGeom>
        </p:spPr>
      </p:pic>
      <p:sp>
        <p:nvSpPr>
          <p:cNvPr id="5" name="Rectangle 4">
            <a:extLst>
              <a:ext uri="{FF2B5EF4-FFF2-40B4-BE49-F238E27FC236}">
                <a16:creationId xmlns:a16="http://schemas.microsoft.com/office/drawing/2014/main" id="{67A90903-FE0F-4A91-B38F-95E15904A8B8}"/>
              </a:ext>
            </a:extLst>
          </p:cNvPr>
          <p:cNvSpPr/>
          <p:nvPr/>
        </p:nvSpPr>
        <p:spPr>
          <a:xfrm>
            <a:off x="7202585" y="5753481"/>
            <a:ext cx="6216650" cy="584775"/>
          </a:xfrm>
          <a:prstGeom prst="rect">
            <a:avLst/>
          </a:prstGeom>
        </p:spPr>
        <p:txBody>
          <a:bodyPr>
            <a:spAutoFit/>
          </a:bodyPr>
          <a:lstStyle/>
          <a:p>
            <a:r>
              <a:rPr lang="en-US" sz="3200" u="sng" dirty="0"/>
              <a:t>docs.microsoft.com/learn/</a:t>
            </a:r>
          </a:p>
        </p:txBody>
      </p:sp>
    </p:spTree>
    <p:custDataLst>
      <p:tags r:id="rId1"/>
    </p:custDataLst>
    <p:extLst>
      <p:ext uri="{BB962C8B-B14F-4D97-AF65-F5344CB8AC3E}">
        <p14:creationId xmlns:p14="http://schemas.microsoft.com/office/powerpoint/2010/main" val="376524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&lt;your name&gt;</a:t>
            </a:r>
          </a:p>
        </p:txBody>
      </p:sp>
      <p:sp>
        <p:nvSpPr>
          <p:cNvPr id="3" name="Text Placeholder 2"/>
          <p:cNvSpPr>
            <a:spLocks noGrp="1"/>
          </p:cNvSpPr>
          <p:nvPr>
            <p:ph type="body" sz="quarter" idx="14"/>
          </p:nvPr>
        </p:nvSpPr>
        <p:spPr>
          <a:xfrm>
            <a:off x="273049" y="3960948"/>
            <a:ext cx="7164387" cy="1828800"/>
          </a:xfrm>
        </p:spPr>
        <p:txBody>
          <a:bodyPr/>
          <a:lstStyle/>
          <a:p>
            <a:r>
              <a:rPr lang="en-US" dirty="0"/>
              <a:t>&lt;your title&gt;</a:t>
            </a:r>
          </a:p>
          <a:p>
            <a:endParaRPr lang="en-US" dirty="0"/>
          </a:p>
          <a:p>
            <a:r>
              <a:rPr lang="en-US" dirty="0"/>
              <a:t>@&lt;your handle&gt; on Twitter</a:t>
            </a:r>
          </a:p>
        </p:txBody>
      </p:sp>
      <p:sp>
        <p:nvSpPr>
          <p:cNvPr id="5" name="Text Placeholder 2">
            <a:extLst>
              <a:ext uri="{FF2B5EF4-FFF2-40B4-BE49-F238E27FC236}">
                <a16:creationId xmlns:a16="http://schemas.microsoft.com/office/drawing/2014/main" id="{56DC57A1-D11E-4A5D-892E-1B8ED6100993}"/>
              </a:ext>
            </a:extLst>
          </p:cNvPr>
          <p:cNvSpPr txBox="1">
            <a:spLocks/>
          </p:cNvSpPr>
          <p:nvPr/>
        </p:nvSpPr>
        <p:spPr bwMode="auto">
          <a:xfrm>
            <a:off x="7894637" y="3268662"/>
            <a:ext cx="7001943" cy="18288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20130">
                      <a:schemeClr val="tx1"/>
                    </a:gs>
                    <a:gs pos="57576">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&lt;your picture&gt;</a:t>
            </a:r>
          </a:p>
        </p:txBody>
      </p:sp>
    </p:spTree>
    <p:extLst>
      <p:ext uri="{BB962C8B-B14F-4D97-AF65-F5344CB8AC3E}">
        <p14:creationId xmlns:p14="http://schemas.microsoft.com/office/powerpoint/2010/main" val="2822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354262"/>
            <a:ext cx="12436475" cy="46402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F39D354F-DFE1-4D1A-A9BB-EFAB8A8C2EAD}"/>
              </a:ext>
            </a:extLst>
          </p:cNvPr>
          <p:cNvSpPr txBox="1"/>
          <p:nvPr/>
        </p:nvSpPr>
        <p:spPr>
          <a:xfrm>
            <a:off x="1422174" y="4396939"/>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Vision</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From faces to feelings, allow your apps to understand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images and videos</a:t>
            </a:r>
          </a:p>
        </p:txBody>
      </p:sp>
      <p:sp>
        <p:nvSpPr>
          <p:cNvPr id="9" name="TextBox 8">
            <a:extLst>
              <a:ext uri="{FF2B5EF4-FFF2-40B4-BE49-F238E27FC236}">
                <a16:creationId xmlns:a16="http://schemas.microsoft.com/office/drawing/2014/main" id="{6B5CE148-D382-4CBD-8C97-2A282769FD9D}"/>
              </a:ext>
            </a:extLst>
          </p:cNvPr>
          <p:cNvSpPr txBox="1"/>
          <p:nvPr/>
        </p:nvSpPr>
        <p:spPr>
          <a:xfrm>
            <a:off x="3367604" y="4396938"/>
            <a:ext cx="2119744" cy="1919724"/>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Speech</a:t>
            </a:r>
          </a:p>
          <a:p>
            <a:pPr marL="0" marR="0" lvl="0" indent="0" algn="ctr" defTabSz="932742" rtl="0" eaLnBrk="1" fontAlgn="auto" latinLnBrk="0" hangingPunct="1">
              <a:lnSpc>
                <a:spcPct val="90000"/>
              </a:lnSpc>
              <a:spcBef>
                <a:spcPts val="0"/>
              </a:spcBef>
              <a:spcAft>
                <a:spcPts val="575"/>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Hear and speak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to your users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by filtering noise, identifying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speakers, and understanding intent</a:t>
            </a:r>
          </a:p>
        </p:txBody>
      </p:sp>
      <p:sp>
        <p:nvSpPr>
          <p:cNvPr id="10" name="TextBox 9">
            <a:extLst>
              <a:ext uri="{FF2B5EF4-FFF2-40B4-BE49-F238E27FC236}">
                <a16:creationId xmlns:a16="http://schemas.microsoft.com/office/drawing/2014/main" id="{26531891-CD1C-4FB8-AC91-34670C52B4AF}"/>
              </a:ext>
            </a:extLst>
          </p:cNvPr>
          <p:cNvSpPr txBox="1"/>
          <p:nvPr/>
        </p:nvSpPr>
        <p:spPr>
          <a:xfrm>
            <a:off x="7258463" y="4396938"/>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Tap into rich knowledge amassed from the web, academia, or your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own data</a:t>
            </a:r>
          </a:p>
        </p:txBody>
      </p:sp>
      <p:sp>
        <p:nvSpPr>
          <p:cNvPr id="11" name="TextBox 10">
            <a:extLst>
              <a:ext uri="{FF2B5EF4-FFF2-40B4-BE49-F238E27FC236}">
                <a16:creationId xmlns:a16="http://schemas.microsoft.com/office/drawing/2014/main" id="{D774DB6C-D485-4533-A9F9-B16C2241F6EF}"/>
              </a:ext>
            </a:extLst>
          </p:cNvPr>
          <p:cNvSpPr txBox="1"/>
          <p:nvPr/>
        </p:nvSpPr>
        <p:spPr>
          <a:xfrm>
            <a:off x="5313034" y="4396939"/>
            <a:ext cx="2119744" cy="133802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Language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Process text 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learn how to recognize what users want</a:t>
            </a:r>
          </a:p>
        </p:txBody>
      </p:sp>
      <p:sp>
        <p:nvSpPr>
          <p:cNvPr id="14" name="TextBox 13">
            <a:extLst>
              <a:ext uri="{FF2B5EF4-FFF2-40B4-BE49-F238E27FC236}">
                <a16:creationId xmlns:a16="http://schemas.microsoft.com/office/drawing/2014/main" id="{69BFCF29-AE15-44DB-8239-E086782C646E}"/>
              </a:ext>
            </a:extLst>
          </p:cNvPr>
          <p:cNvSpPr txBox="1"/>
          <p:nvPr/>
        </p:nvSpPr>
        <p:spPr>
          <a:xfrm>
            <a:off x="9203893" y="4396939"/>
            <a:ext cx="2119744" cy="17237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Search</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Access billions of webpages, images, videos, and news articles with the power of Bing APIs</a:t>
            </a:r>
          </a:p>
        </p:txBody>
      </p:sp>
      <p:grpSp>
        <p:nvGrpSpPr>
          <p:cNvPr id="16" name="Group 15"/>
          <p:cNvGrpSpPr/>
          <p:nvPr/>
        </p:nvGrpSpPr>
        <p:grpSpPr>
          <a:xfrm>
            <a:off x="1944267" y="3247680"/>
            <a:ext cx="1075558" cy="1075558"/>
            <a:chOff x="1635346" y="1767983"/>
            <a:chExt cx="1287898" cy="1287898"/>
          </a:xfrm>
        </p:grpSpPr>
        <p:sp>
          <p:nvSpPr>
            <p:cNvPr id="17" name="Oval 16"/>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0804" y="1997048"/>
              <a:ext cx="793508" cy="799216"/>
            </a:xfrm>
            <a:prstGeom prst="rect">
              <a:avLst/>
            </a:prstGeom>
          </p:spPr>
        </p:pic>
      </p:grpSp>
      <p:grpSp>
        <p:nvGrpSpPr>
          <p:cNvPr id="19" name="Group 18"/>
          <p:cNvGrpSpPr/>
          <p:nvPr/>
        </p:nvGrpSpPr>
        <p:grpSpPr>
          <a:xfrm>
            <a:off x="3889697" y="3247680"/>
            <a:ext cx="1075558" cy="1075558"/>
            <a:chOff x="1920558" y="3040063"/>
            <a:chExt cx="1097280" cy="1097280"/>
          </a:xfrm>
        </p:grpSpPr>
        <p:sp>
          <p:nvSpPr>
            <p:cNvPr id="20" name="Oval 19"/>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57065" y="3241523"/>
              <a:ext cx="667702" cy="667702"/>
            </a:xfrm>
            <a:prstGeom prst="rect">
              <a:avLst/>
            </a:prstGeom>
          </p:spPr>
        </p:pic>
      </p:grpSp>
      <p:grpSp>
        <p:nvGrpSpPr>
          <p:cNvPr id="22" name="Group 21">
            <a:extLst>
              <a:ext uri="{FF2B5EF4-FFF2-40B4-BE49-F238E27FC236}">
                <a16:creationId xmlns:a16="http://schemas.microsoft.com/office/drawing/2014/main" id="{583CD957-47EF-4320-BD8D-CB33173E1681}"/>
              </a:ext>
            </a:extLst>
          </p:cNvPr>
          <p:cNvGrpSpPr/>
          <p:nvPr/>
        </p:nvGrpSpPr>
        <p:grpSpPr>
          <a:xfrm>
            <a:off x="5835126" y="3247680"/>
            <a:ext cx="1075558" cy="1075558"/>
            <a:chOff x="4678421" y="2934576"/>
            <a:chExt cx="1097280" cy="1097280"/>
          </a:xfrm>
        </p:grpSpPr>
        <p:sp>
          <p:nvSpPr>
            <p:cNvPr id="23" name="Oval 22"/>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4" name="Picture 23">
              <a:extLst>
                <a:ext uri="{FF2B5EF4-FFF2-40B4-BE49-F238E27FC236}">
                  <a16:creationId xmlns:a16="http://schemas.microsoft.com/office/drawing/2014/main" id="{55A56C49-A446-4359-9EAF-9E22D7F29D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69582" y="3125737"/>
              <a:ext cx="714959" cy="714959"/>
            </a:xfrm>
            <a:prstGeom prst="rect">
              <a:avLst/>
            </a:prstGeom>
          </p:spPr>
        </p:pic>
      </p:grpSp>
      <p:grpSp>
        <p:nvGrpSpPr>
          <p:cNvPr id="25" name="Group 24">
            <a:extLst>
              <a:ext uri="{FF2B5EF4-FFF2-40B4-BE49-F238E27FC236}">
                <a16:creationId xmlns:a16="http://schemas.microsoft.com/office/drawing/2014/main" id="{CF49ECCD-DDB7-43CE-B704-76FD7B1896A4}"/>
              </a:ext>
            </a:extLst>
          </p:cNvPr>
          <p:cNvGrpSpPr/>
          <p:nvPr/>
        </p:nvGrpSpPr>
        <p:grpSpPr>
          <a:xfrm>
            <a:off x="7780556" y="3247680"/>
            <a:ext cx="1075558" cy="1075558"/>
            <a:chOff x="6663142" y="2934576"/>
            <a:chExt cx="1097280" cy="1097280"/>
          </a:xfrm>
        </p:grpSpPr>
        <p:sp>
          <p:nvSpPr>
            <p:cNvPr id="26" name="Oval 25"/>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7" name="Picture 26">
              <a:extLst>
                <a:ext uri="{FF2B5EF4-FFF2-40B4-BE49-F238E27FC236}">
                  <a16:creationId xmlns:a16="http://schemas.microsoft.com/office/drawing/2014/main" id="{D883A65B-06F0-49B3-B523-654E5814B5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74944" y="3143724"/>
              <a:ext cx="673678" cy="678983"/>
            </a:xfrm>
            <a:prstGeom prst="rect">
              <a:avLst/>
            </a:prstGeom>
          </p:spPr>
        </p:pic>
      </p:grpSp>
      <p:grpSp>
        <p:nvGrpSpPr>
          <p:cNvPr id="28" name="Group 27">
            <a:extLst>
              <a:ext uri="{FF2B5EF4-FFF2-40B4-BE49-F238E27FC236}">
                <a16:creationId xmlns:a16="http://schemas.microsoft.com/office/drawing/2014/main" id="{09855BE8-D98E-4C80-9274-B4046F8A9C8C}"/>
              </a:ext>
            </a:extLst>
          </p:cNvPr>
          <p:cNvGrpSpPr/>
          <p:nvPr/>
        </p:nvGrpSpPr>
        <p:grpSpPr>
          <a:xfrm>
            <a:off x="9730129" y="3247680"/>
            <a:ext cx="1075558" cy="1075558"/>
            <a:chOff x="8652091" y="2934576"/>
            <a:chExt cx="1097280" cy="1097280"/>
          </a:xfrm>
        </p:grpSpPr>
        <p:sp>
          <p:nvSpPr>
            <p:cNvPr id="29" name="Oval 28"/>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 name="Picture 29">
              <a:extLst>
                <a:ext uri="{FF2B5EF4-FFF2-40B4-BE49-F238E27FC236}">
                  <a16:creationId xmlns:a16="http://schemas.microsoft.com/office/drawing/2014/main" id="{6E5CF031-57F4-45D9-AA33-D3997DAEE54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610" y="3197095"/>
              <a:ext cx="572244" cy="572244"/>
            </a:xfrm>
            <a:prstGeom prst="rect">
              <a:avLst/>
            </a:prstGeom>
          </p:spPr>
        </p:pic>
      </p:grpSp>
      <p:pic>
        <p:nvPicPr>
          <p:cNvPr id="37" name="Picture 36"/>
          <p:cNvPicPr>
            <a:picLocks noChangeAspect="1"/>
          </p:cNvPicPr>
          <p:nvPr/>
        </p:nvPicPr>
        <p:blipFill>
          <a:blip r:embed="rId8"/>
          <a:stretch>
            <a:fillRect/>
          </a:stretch>
        </p:blipFill>
        <p:spPr>
          <a:xfrm>
            <a:off x="655637" y="385972"/>
            <a:ext cx="1427438" cy="1574380"/>
          </a:xfrm>
          <a:prstGeom prst="rect">
            <a:avLst/>
          </a:prstGeom>
        </p:spPr>
      </p:pic>
      <p:sp>
        <p:nvSpPr>
          <p:cNvPr id="34" name="Title 1"/>
          <p:cNvSpPr txBox="1">
            <a:spLocks/>
          </p:cNvSpPr>
          <p:nvPr/>
        </p:nvSpPr>
        <p:spPr>
          <a:xfrm>
            <a:off x="2484437" y="1071153"/>
            <a:ext cx="9448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Cognitive Services are ready to go pre-trained AI models</a:t>
            </a:r>
          </a:p>
        </p:txBody>
      </p:sp>
    </p:spTree>
    <p:extLst>
      <p:ext uri="{BB962C8B-B14F-4D97-AF65-F5344CB8AC3E}">
        <p14:creationId xmlns:p14="http://schemas.microsoft.com/office/powerpoint/2010/main" val="12450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3359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AI Platform</a:t>
            </a:r>
          </a:p>
        </p:txBody>
      </p:sp>
      <p:pic>
        <p:nvPicPr>
          <p:cNvPr id="3" name="Picture 2">
            <a:extLst>
              <a:ext uri="{FF2B5EF4-FFF2-40B4-BE49-F238E27FC236}">
                <a16:creationId xmlns:a16="http://schemas.microsoft.com/office/drawing/2014/main" id="{BEA632B0-0D7A-430B-9CC1-93D2D75260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0836" y="1744662"/>
            <a:ext cx="11734801" cy="4724400"/>
          </a:xfrm>
          <a:prstGeom prst="rect">
            <a:avLst/>
          </a:prstGeom>
        </p:spPr>
      </p:pic>
    </p:spTree>
    <p:custDataLst>
      <p:tags r:id="rId1"/>
    </p:custDataLst>
    <p:extLst>
      <p:ext uri="{BB962C8B-B14F-4D97-AF65-F5344CB8AC3E}">
        <p14:creationId xmlns:p14="http://schemas.microsoft.com/office/powerpoint/2010/main" val="24790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 at a hack. What should I use?</a:t>
            </a:r>
          </a:p>
        </p:txBody>
      </p:sp>
      <p:sp>
        <p:nvSpPr>
          <p:cNvPr id="30" name="Rectangle 29">
            <a:extLst>
              <a:ext uri="{FF2B5EF4-FFF2-40B4-BE49-F238E27FC236}">
                <a16:creationId xmlns:a16="http://schemas.microsoft.com/office/drawing/2014/main" id="{12D5B8A1-5C77-43EE-AF8B-F8FB9AB8B58E}"/>
              </a:ext>
            </a:extLst>
          </p:cNvPr>
          <p:cNvSpPr/>
          <p:nvPr/>
        </p:nvSpPr>
        <p:spPr>
          <a:xfrm>
            <a:off x="269530"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What engine(s) do </a:t>
            </a:r>
            <a:br>
              <a:rPr lang="en-US" sz="1599" dirty="0">
                <a:solidFill>
                  <a:srgbClr val="D83B01"/>
                </a:solidFill>
                <a:latin typeface="Segoe UI Semibold" panose="020B0702040204020203" pitchFamily="34" charset="0"/>
                <a:cs typeface="Segoe UI Semilight" charset="0"/>
              </a:rPr>
            </a:br>
            <a:r>
              <a:rPr lang="en-US" sz="1599" dirty="0">
                <a:solidFill>
                  <a:srgbClr val="D83B01"/>
                </a:solidFill>
                <a:latin typeface="Segoe UI Semibold" panose="020B0702040204020203" pitchFamily="34" charset="0"/>
                <a:cs typeface="Segoe UI Semilight" charset="0"/>
              </a:rPr>
              <a:t>you want to use?</a:t>
            </a:r>
          </a:p>
        </p:txBody>
      </p:sp>
      <p:sp>
        <p:nvSpPr>
          <p:cNvPr id="36" name="Rectangle 35">
            <a:extLst>
              <a:ext uri="{FF2B5EF4-FFF2-40B4-BE49-F238E27FC236}">
                <a16:creationId xmlns:a16="http://schemas.microsoft.com/office/drawing/2014/main" id="{E28FDEB0-0388-4280-B03D-3355980F7343}"/>
              </a:ext>
            </a:extLst>
          </p:cNvPr>
          <p:cNvSpPr/>
          <p:nvPr/>
        </p:nvSpPr>
        <p:spPr>
          <a:xfrm>
            <a:off x="274208"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Tools &amp; Services</a:t>
            </a:r>
          </a:p>
        </p:txBody>
      </p:sp>
      <p:sp>
        <p:nvSpPr>
          <p:cNvPr id="38" name="Rectangle 37">
            <a:extLst>
              <a:ext uri="{FF2B5EF4-FFF2-40B4-BE49-F238E27FC236}">
                <a16:creationId xmlns:a16="http://schemas.microsoft.com/office/drawing/2014/main" id="{7AB8593A-426C-4060-A183-72EBB64E750E}"/>
              </a:ext>
            </a:extLst>
          </p:cNvPr>
          <p:cNvSpPr/>
          <p:nvPr/>
        </p:nvSpPr>
        <p:spPr>
          <a:xfrm>
            <a:off x="274208"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a:solidFill>
                  <a:srgbClr val="D83B01"/>
                </a:solidFill>
                <a:latin typeface="Segoe UI Semibold" panose="020B0702040204020203" pitchFamily="34" charset="0"/>
                <a:cs typeface="Segoe UI Semilight" charset="0"/>
              </a:rPr>
              <a:t>Which experience do you want?</a:t>
            </a:r>
          </a:p>
        </p:txBody>
      </p:sp>
      <p:sp>
        <p:nvSpPr>
          <p:cNvPr id="39" name="Rectangle 38">
            <a:extLst>
              <a:ext uri="{FF2B5EF4-FFF2-40B4-BE49-F238E27FC236}">
                <a16:creationId xmlns:a16="http://schemas.microsoft.com/office/drawing/2014/main" id="{B6802A55-2203-4D66-8BC0-1B29082F97E3}"/>
              </a:ext>
            </a:extLst>
          </p:cNvPr>
          <p:cNvSpPr/>
          <p:nvPr/>
        </p:nvSpPr>
        <p:spPr>
          <a:xfrm>
            <a:off x="275481"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Build your own or consume pre-trained models?</a:t>
            </a:r>
          </a:p>
        </p:txBody>
      </p:sp>
      <p:sp>
        <p:nvSpPr>
          <p:cNvPr id="40" name="Rectangle 39">
            <a:extLst>
              <a:ext uri="{FF2B5EF4-FFF2-40B4-BE49-F238E27FC236}">
                <a16:creationId xmlns:a16="http://schemas.microsoft.com/office/drawing/2014/main" id="{99AC497B-13B1-4773-8B07-8685AAE18238}"/>
              </a:ext>
            </a:extLst>
          </p:cNvPr>
          <p:cNvSpPr/>
          <p:nvPr/>
        </p:nvSpPr>
        <p:spPr>
          <a:xfrm>
            <a:off x="4135437" y="1381777"/>
            <a:ext cx="1258506" cy="522964"/>
          </a:xfrm>
          <a:prstGeom prst="rect">
            <a:avLst/>
          </a:prstGeom>
          <a:noFill/>
          <a:ln>
            <a:noFill/>
          </a:ln>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Microsoft AI Platform</a:t>
            </a:r>
          </a:p>
        </p:txBody>
      </p:sp>
      <p:sp>
        <p:nvSpPr>
          <p:cNvPr id="41" name="Rectangle 40">
            <a:extLst>
              <a:ext uri="{FF2B5EF4-FFF2-40B4-BE49-F238E27FC236}">
                <a16:creationId xmlns:a16="http://schemas.microsoft.com/office/drawing/2014/main" id="{7815B22A-D38A-424F-85BC-D8633BA54AB4}"/>
              </a:ext>
            </a:extLst>
          </p:cNvPr>
          <p:cNvSpPr/>
          <p:nvPr/>
        </p:nvSpPr>
        <p:spPr>
          <a:xfrm>
            <a:off x="4135437" y="2260752"/>
            <a:ext cx="1258506" cy="522964"/>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Build your own model</a:t>
            </a:r>
          </a:p>
        </p:txBody>
      </p:sp>
      <p:sp>
        <p:nvSpPr>
          <p:cNvPr id="42" name="Rectangle 41">
            <a:extLst>
              <a:ext uri="{FF2B5EF4-FFF2-40B4-BE49-F238E27FC236}">
                <a16:creationId xmlns:a16="http://schemas.microsoft.com/office/drawing/2014/main" id="{5B7FD643-7481-4D26-9719-74A2E35F803C}"/>
              </a:ext>
            </a:extLst>
          </p:cNvPr>
          <p:cNvSpPr/>
          <p:nvPr/>
        </p:nvSpPr>
        <p:spPr>
          <a:xfrm>
            <a:off x="3170670" y="3259843"/>
            <a:ext cx="3205741"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Machine Learning</a:t>
            </a:r>
          </a:p>
        </p:txBody>
      </p:sp>
      <p:sp>
        <p:nvSpPr>
          <p:cNvPr id="43" name="Rectangle 42">
            <a:extLst>
              <a:ext uri="{FF2B5EF4-FFF2-40B4-BE49-F238E27FC236}">
                <a16:creationId xmlns:a16="http://schemas.microsoft.com/office/drawing/2014/main" id="{9B1B3E40-19AC-41D6-80B2-3FC2AC6AB679}"/>
              </a:ext>
            </a:extLst>
          </p:cNvPr>
          <p:cNvSpPr/>
          <p:nvPr/>
        </p:nvSpPr>
        <p:spPr>
          <a:xfrm>
            <a:off x="4160754" y="4098198"/>
            <a:ext cx="1259257" cy="313772"/>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Code-first</a:t>
            </a:r>
          </a:p>
        </p:txBody>
      </p:sp>
      <p:sp>
        <p:nvSpPr>
          <p:cNvPr id="48" name="Rectangle 47">
            <a:extLst>
              <a:ext uri="{FF2B5EF4-FFF2-40B4-BE49-F238E27FC236}">
                <a16:creationId xmlns:a16="http://schemas.microsoft.com/office/drawing/2014/main" id="{CA31E249-86D3-4A5C-9DD1-0B61B823F39A}"/>
              </a:ext>
            </a:extLst>
          </p:cNvPr>
          <p:cNvSpPr/>
          <p:nvPr/>
        </p:nvSpPr>
        <p:spPr>
          <a:xfrm>
            <a:off x="3520183" y="4789365"/>
            <a:ext cx="2547259"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a:t>
            </a:r>
          </a:p>
          <a:p>
            <a:pPr algn="ctr" defTabSz="932418">
              <a:defRPr/>
            </a:pPr>
            <a:r>
              <a:rPr lang="en-US" sz="1399" b="1" kern="0" spc="50" dirty="0">
                <a:solidFill>
                  <a:srgbClr val="505050"/>
                </a:solidFill>
                <a:latin typeface="Segoe UI Semibold" charset="0"/>
                <a:cs typeface="Segoe UI Semibold" charset="0"/>
              </a:rPr>
              <a:t>Workbench + Services</a:t>
            </a:r>
          </a:p>
        </p:txBody>
      </p:sp>
      <p:sp>
        <p:nvSpPr>
          <p:cNvPr id="49" name="Rectangle 48">
            <a:extLst>
              <a:ext uri="{FF2B5EF4-FFF2-40B4-BE49-F238E27FC236}">
                <a16:creationId xmlns:a16="http://schemas.microsoft.com/office/drawing/2014/main" id="{D6151EE6-FCA9-43E7-8E8E-07D32E55DD39}"/>
              </a:ext>
            </a:extLst>
          </p:cNvPr>
          <p:cNvSpPr/>
          <p:nvPr/>
        </p:nvSpPr>
        <p:spPr>
          <a:xfrm>
            <a:off x="3776867" y="5910882"/>
            <a:ext cx="102589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50" name="Rectangle 49">
            <a:extLst>
              <a:ext uri="{FF2B5EF4-FFF2-40B4-BE49-F238E27FC236}">
                <a16:creationId xmlns:a16="http://schemas.microsoft.com/office/drawing/2014/main" id="{CAEC4C56-8241-463E-A4CD-377A10FF7FC4}"/>
              </a:ext>
            </a:extLst>
          </p:cNvPr>
          <p:cNvSpPr/>
          <p:nvPr/>
        </p:nvSpPr>
        <p:spPr>
          <a:xfrm>
            <a:off x="4812317"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51" name="Rectangle 50">
            <a:extLst>
              <a:ext uri="{FF2B5EF4-FFF2-40B4-BE49-F238E27FC236}">
                <a16:creationId xmlns:a16="http://schemas.microsoft.com/office/drawing/2014/main" id="{9F05EC73-133B-4E0E-8EF3-5EA47023DD29}"/>
              </a:ext>
            </a:extLst>
          </p:cNvPr>
          <p:cNvSpPr/>
          <p:nvPr/>
        </p:nvSpPr>
        <p:spPr>
          <a:xfrm>
            <a:off x="5832562"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52" name="Rectangle 51">
            <a:extLst>
              <a:ext uri="{FF2B5EF4-FFF2-40B4-BE49-F238E27FC236}">
                <a16:creationId xmlns:a16="http://schemas.microsoft.com/office/drawing/2014/main" id="{2ADD8C48-D8E8-487E-8698-D0B788051689}"/>
              </a:ext>
            </a:extLst>
          </p:cNvPr>
          <p:cNvSpPr/>
          <p:nvPr/>
        </p:nvSpPr>
        <p:spPr>
          <a:xfrm>
            <a:off x="6811458" y="5910882"/>
            <a:ext cx="1138998"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53" name="Rectangle 52">
            <a:extLst>
              <a:ext uri="{FF2B5EF4-FFF2-40B4-BE49-F238E27FC236}">
                <a16:creationId xmlns:a16="http://schemas.microsoft.com/office/drawing/2014/main" id="{2BF9E854-CA89-4FBF-9473-E8E5246B21D0}"/>
              </a:ext>
            </a:extLst>
          </p:cNvPr>
          <p:cNvSpPr/>
          <p:nvPr/>
        </p:nvSpPr>
        <p:spPr>
          <a:xfrm>
            <a:off x="7903463"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54" name="Rectangle 53">
            <a:extLst>
              <a:ext uri="{FF2B5EF4-FFF2-40B4-BE49-F238E27FC236}">
                <a16:creationId xmlns:a16="http://schemas.microsoft.com/office/drawing/2014/main" id="{4130B85D-D063-467D-9A69-86D41DDBB151}"/>
              </a:ext>
            </a:extLst>
          </p:cNvPr>
          <p:cNvSpPr/>
          <p:nvPr/>
        </p:nvSpPr>
        <p:spPr>
          <a:xfrm>
            <a:off x="8747991" y="5910884"/>
            <a:ext cx="1407734"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55" name="Rectangle 54">
            <a:extLst>
              <a:ext uri="{FF2B5EF4-FFF2-40B4-BE49-F238E27FC236}">
                <a16:creationId xmlns:a16="http://schemas.microsoft.com/office/drawing/2014/main" id="{AEDC3D5B-5D73-4EFE-B597-8F99269D7B06}"/>
              </a:ext>
            </a:extLst>
          </p:cNvPr>
          <p:cNvSpPr/>
          <p:nvPr/>
        </p:nvSpPr>
        <p:spPr>
          <a:xfrm>
            <a:off x="8215552" y="4130450"/>
            <a:ext cx="1435404"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Visual-tooling</a:t>
            </a:r>
          </a:p>
        </p:txBody>
      </p:sp>
      <p:sp>
        <p:nvSpPr>
          <p:cNvPr id="56" name="Rectangle 55">
            <a:extLst>
              <a:ext uri="{FF2B5EF4-FFF2-40B4-BE49-F238E27FC236}">
                <a16:creationId xmlns:a16="http://schemas.microsoft.com/office/drawing/2014/main" id="{737B1F89-3BFE-4028-A6C7-BE1E8FFDAEB0}"/>
              </a:ext>
            </a:extLst>
          </p:cNvPr>
          <p:cNvSpPr/>
          <p:nvPr/>
        </p:nvSpPr>
        <p:spPr>
          <a:xfrm>
            <a:off x="7829028" y="4789365"/>
            <a:ext cx="2222488"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 Studio</a:t>
            </a:r>
          </a:p>
        </p:txBody>
      </p:sp>
      <p:sp>
        <p:nvSpPr>
          <p:cNvPr id="57" name="Rectangle 56">
            <a:extLst>
              <a:ext uri="{FF2B5EF4-FFF2-40B4-BE49-F238E27FC236}">
                <a16:creationId xmlns:a16="http://schemas.microsoft.com/office/drawing/2014/main" id="{49E0F04F-1424-42B6-92FF-AE5276C51003}"/>
              </a:ext>
            </a:extLst>
          </p:cNvPr>
          <p:cNvSpPr/>
          <p:nvPr/>
        </p:nvSpPr>
        <p:spPr>
          <a:xfrm>
            <a:off x="7378946" y="2297521"/>
            <a:ext cx="1437504"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Use pre-built models</a:t>
            </a:r>
          </a:p>
        </p:txBody>
      </p:sp>
      <p:sp>
        <p:nvSpPr>
          <p:cNvPr id="58" name="Rectangle 57">
            <a:extLst>
              <a:ext uri="{FF2B5EF4-FFF2-40B4-BE49-F238E27FC236}">
                <a16:creationId xmlns:a16="http://schemas.microsoft.com/office/drawing/2014/main" id="{4B4E9C7B-F6E0-4D38-978D-2C79CFD10532}"/>
              </a:ext>
            </a:extLst>
          </p:cNvPr>
          <p:cNvSpPr/>
          <p:nvPr/>
        </p:nvSpPr>
        <p:spPr>
          <a:xfrm>
            <a:off x="6583041" y="3259690"/>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 Services</a:t>
            </a:r>
          </a:p>
        </p:txBody>
      </p:sp>
      <p:cxnSp>
        <p:nvCxnSpPr>
          <p:cNvPr id="59" name="Straight Arrow Connector 58">
            <a:extLst>
              <a:ext uri="{FF2B5EF4-FFF2-40B4-BE49-F238E27FC236}">
                <a16:creationId xmlns:a16="http://schemas.microsoft.com/office/drawing/2014/main" id="{25B657DA-76E5-44AD-99CE-CEBB5A22AF2A}"/>
              </a:ext>
            </a:extLst>
          </p:cNvPr>
          <p:cNvCxnSpPr>
            <a:cxnSpLocks/>
            <a:stCxn id="40" idx="2"/>
            <a:endCxn id="41" idx="0"/>
          </p:cNvCxnSpPr>
          <p:nvPr/>
        </p:nvCxnSpPr>
        <p:spPr>
          <a:xfrm>
            <a:off x="4764690" y="1904741"/>
            <a:ext cx="0" cy="35601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34DC9DF0-235D-42AC-A58B-717D2E7C339D}"/>
              </a:ext>
            </a:extLst>
          </p:cNvPr>
          <p:cNvCxnSpPr>
            <a:cxnSpLocks/>
            <a:stCxn id="40" idx="2"/>
            <a:endCxn id="57" idx="0"/>
          </p:cNvCxnSpPr>
          <p:nvPr/>
        </p:nvCxnSpPr>
        <p:spPr>
          <a:xfrm rot="16200000" flipH="1">
            <a:off x="6234804" y="434627"/>
            <a:ext cx="392780" cy="333300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029B6B-9330-4BDB-AB93-B1726A9B16DC}"/>
              </a:ext>
            </a:extLst>
          </p:cNvPr>
          <p:cNvCxnSpPr>
            <a:cxnSpLocks/>
            <a:stCxn id="57" idx="2"/>
            <a:endCxn id="58" idx="0"/>
          </p:cNvCxnSpPr>
          <p:nvPr/>
        </p:nvCxnSpPr>
        <p:spPr>
          <a:xfrm>
            <a:off x="8097698" y="2820485"/>
            <a:ext cx="0" cy="43920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C69384-730E-44AE-A850-99045325FA5B}"/>
              </a:ext>
            </a:extLst>
          </p:cNvPr>
          <p:cNvCxnSpPr>
            <a:cxnSpLocks/>
            <a:stCxn id="41" idx="2"/>
            <a:endCxn id="42" idx="0"/>
          </p:cNvCxnSpPr>
          <p:nvPr/>
        </p:nvCxnSpPr>
        <p:spPr>
          <a:xfrm>
            <a:off x="4764690" y="2783716"/>
            <a:ext cx="8851" cy="47612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839682-C6DF-4975-8170-C58BFFA3ADC9}"/>
              </a:ext>
            </a:extLst>
          </p:cNvPr>
          <p:cNvCxnSpPr>
            <a:cxnSpLocks/>
            <a:stCxn id="42" idx="2"/>
            <a:endCxn id="55" idx="0"/>
          </p:cNvCxnSpPr>
          <p:nvPr/>
        </p:nvCxnSpPr>
        <p:spPr>
          <a:xfrm rot="16200000" flipH="1">
            <a:off x="6574979"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1DDAD4-E6A6-471D-BD78-0EF60B6523A9}"/>
              </a:ext>
            </a:extLst>
          </p:cNvPr>
          <p:cNvCxnSpPr>
            <a:cxnSpLocks/>
            <a:stCxn id="42" idx="2"/>
          </p:cNvCxnSpPr>
          <p:nvPr/>
        </p:nvCxnSpPr>
        <p:spPr>
          <a:xfrm>
            <a:off x="4773541" y="3573615"/>
            <a:ext cx="3376" cy="5245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5493FB-F600-46CA-92A2-064BC3584A48}"/>
              </a:ext>
            </a:extLst>
          </p:cNvPr>
          <p:cNvCxnSpPr>
            <a:cxnSpLocks/>
            <a:stCxn id="55" idx="2"/>
            <a:endCxn id="56" idx="0"/>
          </p:cNvCxnSpPr>
          <p:nvPr/>
        </p:nvCxnSpPr>
        <p:spPr>
          <a:xfrm>
            <a:off x="8933254" y="4444222"/>
            <a:ext cx="7018"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865268A-0973-443C-86B0-0CAA66694F3B}"/>
              </a:ext>
            </a:extLst>
          </p:cNvPr>
          <p:cNvCxnSpPr>
            <a:cxnSpLocks/>
            <a:stCxn id="43" idx="2"/>
            <a:endCxn id="48" idx="0"/>
          </p:cNvCxnSpPr>
          <p:nvPr/>
        </p:nvCxnSpPr>
        <p:spPr>
          <a:xfrm rot="16200000" flipH="1">
            <a:off x="4603401" y="4598952"/>
            <a:ext cx="377395" cy="34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1BB6483-1139-42F9-A20A-3969C6CFDE27}"/>
              </a:ext>
            </a:extLst>
          </p:cNvPr>
          <p:cNvCxnSpPr>
            <a:cxnSpLocks/>
            <a:stCxn id="48" idx="2"/>
            <a:endCxn id="49" idx="0"/>
          </p:cNvCxnSpPr>
          <p:nvPr/>
        </p:nvCxnSpPr>
        <p:spPr>
          <a:xfrm rot="5400000">
            <a:off x="4242538" y="5359606"/>
            <a:ext cx="598553" cy="50399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381FA1F-86B5-4CCD-A805-88D700047480}"/>
              </a:ext>
            </a:extLst>
          </p:cNvPr>
          <p:cNvCxnSpPr>
            <a:cxnSpLocks/>
            <a:stCxn id="48" idx="2"/>
            <a:endCxn id="50" idx="0"/>
          </p:cNvCxnSpPr>
          <p:nvPr/>
        </p:nvCxnSpPr>
        <p:spPr>
          <a:xfrm rot="16200000" flipH="1">
            <a:off x="4760261" y="5345880"/>
            <a:ext cx="598554"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2FA92C-C491-4D6E-B963-CADED55B3418}"/>
              </a:ext>
            </a:extLst>
          </p:cNvPr>
          <p:cNvCxnSpPr>
            <a:cxnSpLocks/>
            <a:stCxn id="48" idx="2"/>
            <a:endCxn id="51" idx="0"/>
          </p:cNvCxnSpPr>
          <p:nvPr/>
        </p:nvCxnSpPr>
        <p:spPr>
          <a:xfrm rot="16200000" flipH="1">
            <a:off x="5270384" y="4835758"/>
            <a:ext cx="598554"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245C948-F1DD-4297-BABB-52D5376782C8}"/>
              </a:ext>
            </a:extLst>
          </p:cNvPr>
          <p:cNvCxnSpPr>
            <a:cxnSpLocks/>
            <a:stCxn id="48" idx="2"/>
            <a:endCxn id="52" idx="0"/>
          </p:cNvCxnSpPr>
          <p:nvPr/>
        </p:nvCxnSpPr>
        <p:spPr>
          <a:xfrm rot="16200000" flipH="1">
            <a:off x="5788109" y="4318033"/>
            <a:ext cx="598553" cy="258714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D09A1A-2E20-43AC-AF59-A99BF1A80729}"/>
              </a:ext>
            </a:extLst>
          </p:cNvPr>
          <p:cNvCxnSpPr>
            <a:cxnSpLocks/>
            <a:stCxn id="48" idx="2"/>
            <a:endCxn id="53" idx="0"/>
          </p:cNvCxnSpPr>
          <p:nvPr/>
        </p:nvCxnSpPr>
        <p:spPr>
          <a:xfrm rot="16200000" flipH="1">
            <a:off x="6305834" y="3800307"/>
            <a:ext cx="598554"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995F798-4F01-471B-A2C7-AE884CAEC6CB}"/>
              </a:ext>
            </a:extLst>
          </p:cNvPr>
          <p:cNvCxnSpPr>
            <a:cxnSpLocks/>
            <a:stCxn id="48" idx="2"/>
            <a:endCxn id="54" idx="0"/>
          </p:cNvCxnSpPr>
          <p:nvPr/>
        </p:nvCxnSpPr>
        <p:spPr>
          <a:xfrm rot="16200000" flipH="1">
            <a:off x="6823558" y="3282583"/>
            <a:ext cx="598555" cy="465804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69CB371-B1CA-42A5-B557-FF523D5FAF2F}"/>
              </a:ext>
            </a:extLst>
          </p:cNvPr>
          <p:cNvSpPr/>
          <p:nvPr/>
        </p:nvSpPr>
        <p:spPr>
          <a:xfrm>
            <a:off x="10162277" y="3250432"/>
            <a:ext cx="1918814" cy="338413"/>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Customize?</a:t>
            </a:r>
          </a:p>
        </p:txBody>
      </p:sp>
      <p:cxnSp>
        <p:nvCxnSpPr>
          <p:cNvPr id="80" name="Straight Arrow Connector 79">
            <a:extLst>
              <a:ext uri="{FF2B5EF4-FFF2-40B4-BE49-F238E27FC236}">
                <a16:creationId xmlns:a16="http://schemas.microsoft.com/office/drawing/2014/main" id="{1E489C23-626D-400A-B659-247499CA479F}"/>
              </a:ext>
            </a:extLst>
          </p:cNvPr>
          <p:cNvCxnSpPr>
            <a:cxnSpLocks/>
          </p:cNvCxnSpPr>
          <p:nvPr/>
        </p:nvCxnSpPr>
        <p:spPr>
          <a:xfrm flipV="1">
            <a:off x="9615940" y="3412090"/>
            <a:ext cx="871152" cy="448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39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9829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Data Science Virtual Machine. Ultimate </a:t>
            </a: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choice.</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7" name="Picture 2" descr="https://azurecomcdn.azureedge.net/cvt-569abacd3eadc3d5032bef3afa7f751fe0d36630318be7d55ce9732a37e0c116/images/page/services/virtual-machines/data-science-virtual-machines/diagram-1.jpg">
            <a:extLst>
              <a:ext uri="{FF2B5EF4-FFF2-40B4-BE49-F238E27FC236}">
                <a16:creationId xmlns:a16="http://schemas.microsoft.com/office/drawing/2014/main" id="{401EA744-C552-4565-B348-E048E682313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0637" y="1534155"/>
            <a:ext cx="6705600" cy="526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36609"/>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p:cNvSpPr/>
          <p:nvPr/>
        </p:nvSpPr>
        <p:spPr>
          <a:xfrm>
            <a:off x="8047037" y="-35234"/>
            <a:ext cx="4389438" cy="7029759"/>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itle 1"/>
          <p:cNvSpPr txBox="1">
            <a:spLocks/>
          </p:cNvSpPr>
          <p:nvPr/>
        </p:nvSpPr>
        <p:spPr>
          <a:xfrm>
            <a:off x="350837" y="2975044"/>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With Azure, </a:t>
            </a:r>
            <a:b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b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you have choices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97" name="Rectangle 96"/>
          <p:cNvSpPr/>
          <p:nvPr/>
        </p:nvSpPr>
        <p:spPr>
          <a:xfrm>
            <a:off x="4922837" y="1998624"/>
            <a:ext cx="2667000" cy="3170099"/>
          </a:xfrm>
          <a:prstGeom prst="rect">
            <a:avLst/>
          </a:prstGeom>
        </p:spPr>
        <p:txBody>
          <a:bodyPr wrap="square" lIns="149217">
            <a:spAutoFit/>
          </a:bodyPr>
          <a:lstStyle/>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Linux</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Python</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Java</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node.js</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Docker</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Android</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 many more </a:t>
            </a:r>
            <a:r>
              <a:rPr kumimoji="0" lang="is-IS" sz="2000" b="0" i="0" u="none" strike="noStrike" kern="1200" cap="none" spc="0" normalizeH="0" baseline="0" noProof="0" dirty="0">
                <a:ln>
                  <a:noFill/>
                </a:ln>
                <a:solidFill>
                  <a:srgbClr val="505050"/>
                </a:solidFill>
                <a:effectLst/>
                <a:uLnTx/>
                <a:uFillTx/>
                <a:latin typeface="Segoe UI Light"/>
                <a:ea typeface="+mn-ea"/>
                <a:cs typeface="Segoe UI Light"/>
              </a:rPr>
              <a:t>…</a:t>
            </a:r>
            <a:endParaRPr kumimoji="0" lang="en-US" sz="2000" b="0" i="0" u="none" strike="noStrike" kern="1200" cap="none" spc="0" normalizeH="0" baseline="0" noProof="0" dirty="0">
              <a:ln>
                <a:noFill/>
              </a:ln>
              <a:solidFill>
                <a:srgbClr val="505050"/>
              </a:solidFill>
              <a:effectLst/>
              <a:uLnTx/>
              <a:uFillTx/>
              <a:latin typeface="Segoe UI Light"/>
              <a:ea typeface="+mn-ea"/>
              <a:cs typeface="Segoe UI Light"/>
            </a:endParaRPr>
          </a:p>
        </p:txBody>
      </p:sp>
      <p:sp>
        <p:nvSpPr>
          <p:cNvPr id="4" name="Left Brace 3">
            <a:extLst>
              <a:ext uri="{FF2B5EF4-FFF2-40B4-BE49-F238E27FC236}">
                <a16:creationId xmlns:a16="http://schemas.microsoft.com/office/drawing/2014/main" id="{F7EDAAF6-7075-4E66-95B8-D6DDD9E01623}"/>
              </a:ext>
            </a:extLst>
          </p:cNvPr>
          <p:cNvSpPr/>
          <p:nvPr/>
        </p:nvSpPr>
        <p:spPr>
          <a:xfrm rot="10800000" flipH="1">
            <a:off x="4313238" y="1749994"/>
            <a:ext cx="584909" cy="3652268"/>
          </a:xfrm>
          <a:prstGeom prst="leftBrace">
            <a:avLst>
              <a:gd name="adj1" fmla="val 0"/>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cmpd="sng">
                <a:solidFill>
                  <a:srgbClr val="FFFFFF"/>
                </a:solidFill>
              </a:ln>
              <a:solidFill>
                <a:srgbClr val="505050"/>
              </a:solidFill>
              <a:effectLst/>
              <a:uLnTx/>
              <a:uFillTx/>
              <a:latin typeface="Segoe UI Semilight"/>
              <a:ea typeface="+mn-ea"/>
              <a:cs typeface="+mn-cs"/>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r>
              <a:rPr kumimoji="0" lang="en-US" sz="2400" b="0" i="0" u="none" strike="noStrike" kern="1200" cap="none" spc="-100" normalizeH="0" baseline="30000" noProof="0" dirty="0">
                <a:ln w="3175">
                  <a:noFill/>
                </a:ln>
                <a:solidFill>
                  <a:srgbClr val="FFFFFF"/>
                </a:solidFill>
                <a:effectLst/>
                <a:uLnTx/>
                <a:uFillTx/>
                <a:latin typeface="Segoe UI Light" pitchFamily="34" charset="0"/>
                <a:ea typeface="+mn-ea"/>
                <a:cs typeface="Segoe UI" pitchFamily="34" charset="0"/>
              </a:rPr>
              <a:t>4</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026562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VMs | Notebooks | </a:t>
            </a:r>
            <a:r>
              <a:rPr lang="en-US" sz="4800" dirty="0" err="1">
                <a:solidFill>
                  <a:schemeClr val="tx1"/>
                </a:solidFill>
              </a:rPr>
              <a:t>Keras</a:t>
            </a:r>
            <a:r>
              <a:rPr lang="en-US" sz="4800" dirty="0">
                <a:solidFill>
                  <a:schemeClr val="tx1"/>
                </a:solidFill>
              </a:rPr>
              <a:t> w </a:t>
            </a:r>
            <a:r>
              <a:rPr lang="en-US" sz="4800" dirty="0" err="1">
                <a:solidFill>
                  <a:schemeClr val="tx1"/>
                </a:solidFill>
              </a:rPr>
              <a:t>Tensorflow</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802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12"/>
            <a:ext cx="12434711" cy="6994525"/>
          </a:xfrm>
          <a:prstGeom prst="rect">
            <a:avLst/>
          </a:prstGeom>
        </p:spPr>
      </p:pic>
    </p:spTree>
    <p:extLst>
      <p:ext uri="{BB962C8B-B14F-4D97-AF65-F5344CB8AC3E}">
        <p14:creationId xmlns:p14="http://schemas.microsoft.com/office/powerpoint/2010/main" val="16828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127254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Predict the sentiment of IMDB movie review</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2" name="Picture 1">
            <a:extLst>
              <a:ext uri="{FF2B5EF4-FFF2-40B4-BE49-F238E27FC236}">
                <a16:creationId xmlns:a16="http://schemas.microsoft.com/office/drawing/2014/main" id="{B1AD5B76-43BF-4A91-899F-8238DD99EB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6975" y="2056639"/>
            <a:ext cx="9296400" cy="2250934"/>
          </a:xfrm>
          <a:prstGeom prst="rect">
            <a:avLst/>
          </a:prstGeom>
        </p:spPr>
      </p:pic>
      <p:sp>
        <p:nvSpPr>
          <p:cNvPr id="3" name="TextBox 2">
            <a:extLst>
              <a:ext uri="{FF2B5EF4-FFF2-40B4-BE49-F238E27FC236}">
                <a16:creationId xmlns:a16="http://schemas.microsoft.com/office/drawing/2014/main" id="{1EF89067-A4F6-455C-9044-47E61DCA755D}"/>
              </a:ext>
            </a:extLst>
          </p:cNvPr>
          <p:cNvSpPr txBox="1"/>
          <p:nvPr/>
        </p:nvSpPr>
        <p:spPr>
          <a:xfrm>
            <a:off x="655636" y="1341298"/>
            <a:ext cx="113538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Rapidly prototype your model using </a:t>
            </a:r>
            <a:r>
              <a:rPr lang="en-US" sz="2400" dirty="0" err="1">
                <a:solidFill>
                  <a:schemeClr val="bg1"/>
                </a:solidFill>
              </a:rPr>
              <a:t>Keras</a:t>
            </a:r>
            <a:r>
              <a:rPr lang="en-US" sz="2400" dirty="0">
                <a:solidFill>
                  <a:schemeClr val="bg1"/>
                </a:solidFill>
              </a:rPr>
              <a:t> and </a:t>
            </a:r>
            <a:r>
              <a:rPr lang="en-US" sz="2400" dirty="0" err="1">
                <a:solidFill>
                  <a:schemeClr val="bg1"/>
                </a:solidFill>
              </a:rPr>
              <a:t>Tensorflow</a:t>
            </a:r>
            <a:r>
              <a:rPr lang="en-US" sz="2400" dirty="0">
                <a:solidFill>
                  <a:schemeClr val="bg1"/>
                </a:solidFill>
              </a:rPr>
              <a:t> on an Azure Notebook</a:t>
            </a:r>
          </a:p>
        </p:txBody>
      </p:sp>
      <p:pic>
        <p:nvPicPr>
          <p:cNvPr id="4" name="Picture 3">
            <a:extLst>
              <a:ext uri="{FF2B5EF4-FFF2-40B4-BE49-F238E27FC236}">
                <a16:creationId xmlns:a16="http://schemas.microsoft.com/office/drawing/2014/main" id="{5DA3A8FC-1F4F-4663-94FD-B720542EC3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5237" y="4392622"/>
            <a:ext cx="3773887" cy="2521210"/>
          </a:xfrm>
          <a:prstGeom prst="rect">
            <a:avLst/>
          </a:prstGeom>
        </p:spPr>
      </p:pic>
      <p:pic>
        <p:nvPicPr>
          <p:cNvPr id="6" name="Picture 5">
            <a:extLst>
              <a:ext uri="{FF2B5EF4-FFF2-40B4-BE49-F238E27FC236}">
                <a16:creationId xmlns:a16="http://schemas.microsoft.com/office/drawing/2014/main" id="{611A830D-44D9-416C-9FE0-11BC6CDAFC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0540" y="4576907"/>
            <a:ext cx="4800601" cy="2196956"/>
          </a:xfrm>
          <a:prstGeom prst="rect">
            <a:avLst/>
          </a:prstGeom>
        </p:spPr>
      </p:pic>
    </p:spTree>
    <p:extLst>
      <p:ext uri="{BB962C8B-B14F-4D97-AF65-F5344CB8AC3E}">
        <p14:creationId xmlns:p14="http://schemas.microsoft.com/office/powerpoint/2010/main" val="4212488737"/>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0078D7"/>
                </a:solidFill>
              </a:rPr>
              <a:t>Ways to connect with Microsoft during your student career</a:t>
            </a:r>
            <a:endParaRPr kumimoji="0" lang="en-US" sz="2400" b="0" i="0" u="none" strike="noStrike" kern="0" cap="none" spc="0" normalizeH="0" baseline="0" noProof="0" dirty="0">
              <a:ln>
                <a:noFill/>
              </a:ln>
              <a:solidFill>
                <a:srgbClr val="0078D7"/>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147910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5187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6" name="Picture 5">
            <a:extLst>
              <a:ext uri="{FF2B5EF4-FFF2-40B4-BE49-F238E27FC236}">
                <a16:creationId xmlns:a16="http://schemas.microsoft.com/office/drawing/2014/main" id="{F0C3923E-279A-42FB-A1AE-12C88CBE8B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1837" y="108221"/>
            <a:ext cx="1814285" cy="2123658"/>
          </a:xfrm>
          <a:prstGeom prst="rect">
            <a:avLst/>
          </a:prstGeom>
        </p:spPr>
      </p:pic>
      <p:sp>
        <p:nvSpPr>
          <p:cNvPr id="10" name="Rectangle 9">
            <a:extLst>
              <a:ext uri="{FF2B5EF4-FFF2-40B4-BE49-F238E27FC236}">
                <a16:creationId xmlns:a16="http://schemas.microsoft.com/office/drawing/2014/main" id="{48FE4CA2-4160-4E4E-807B-3651E7CF4540}"/>
              </a:ext>
            </a:extLst>
          </p:cNvPr>
          <p:cNvSpPr/>
          <p:nvPr/>
        </p:nvSpPr>
        <p:spPr>
          <a:xfrm>
            <a:off x="2027237" y="685058"/>
            <a:ext cx="10744200" cy="1538883"/>
          </a:xfrm>
          <a:prstGeom prst="rect">
            <a:avLst/>
          </a:prstGeom>
        </p:spPr>
        <p:txBody>
          <a:bodyPr wrap="square" lIns="149217">
            <a:spAutoFit/>
          </a:bodyPr>
          <a:lstStyle/>
          <a:p>
            <a:pPr algn="ctr" defTabSz="932324">
              <a:spcAft>
                <a:spcPts val="1199"/>
              </a:spcAft>
              <a:buClr>
                <a:srgbClr val="FFFFFF"/>
              </a:buClr>
              <a:defRPr/>
            </a:pPr>
            <a:r>
              <a:rPr lang="en-US" sz="2800" b="1" dirty="0">
                <a:solidFill>
                  <a:srgbClr val="0078D7"/>
                </a:solidFill>
                <a:latin typeface="Segoe UI Light"/>
                <a:cs typeface="Segoe UI Light"/>
              </a:rPr>
              <a:t>Microsoft</a:t>
            </a:r>
            <a:r>
              <a:rPr lang="en-US" sz="2800" b="1" dirty="0">
                <a:solidFill>
                  <a:schemeClr val="bg1"/>
                </a:solidFill>
                <a:latin typeface="Segoe UI Light"/>
                <a:cs typeface="Segoe UI Light"/>
              </a:rPr>
              <a:t> Student Partners </a:t>
            </a:r>
            <a:r>
              <a:rPr lang="en-US" sz="2800" dirty="0">
                <a:solidFill>
                  <a:schemeClr val="bg1"/>
                </a:solidFill>
                <a:latin typeface="Segoe UI Light"/>
                <a:cs typeface="Segoe UI Light"/>
              </a:rPr>
              <a:t>are on-campus student leaders with a passion for sharing technology with their classmates. </a:t>
            </a:r>
          </a:p>
          <a:p>
            <a:pPr algn="ctr" defTabSz="932324">
              <a:spcAft>
                <a:spcPts val="1199"/>
              </a:spcAft>
              <a:buClr>
                <a:srgbClr val="FFFFFF"/>
              </a:buClr>
              <a:defRPr/>
            </a:pPr>
            <a:r>
              <a:rPr lang="en-US" sz="2800" u="sng" dirty="0">
                <a:solidFill>
                  <a:schemeClr val="bg1"/>
                </a:solidFill>
                <a:latin typeface="Segoe UI Light"/>
                <a:cs typeface="Segoe UI Light"/>
              </a:rPr>
              <a:t>studentpartners.microsoft.com </a:t>
            </a:r>
          </a:p>
        </p:txBody>
      </p:sp>
      <p:pic>
        <p:nvPicPr>
          <p:cNvPr id="11" name="Picture 10" descr="A group of people posing for the camera&#10;&#10;Description generated with very high confidence">
            <a:extLst>
              <a:ext uri="{FF2B5EF4-FFF2-40B4-BE49-F238E27FC236}">
                <a16:creationId xmlns:a16="http://schemas.microsoft.com/office/drawing/2014/main" id="{3DCE9110-75F6-4E78-901F-2D2B2B3510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56237" y="7154862"/>
            <a:ext cx="8550274" cy="3209691"/>
          </a:xfrm>
          <a:prstGeom prst="rect">
            <a:avLst/>
          </a:prstGeom>
        </p:spPr>
      </p:pic>
      <p:pic>
        <p:nvPicPr>
          <p:cNvPr id="15" name="Picture 14" descr="A group of people standing in front of a crowd posing for the camera&#10;&#10;Description generated with very high confidence">
            <a:extLst>
              <a:ext uri="{FF2B5EF4-FFF2-40B4-BE49-F238E27FC236}">
                <a16:creationId xmlns:a16="http://schemas.microsoft.com/office/drawing/2014/main" id="{8802E708-9A6C-46C3-BB70-03886624C8D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4637" y="7307262"/>
            <a:ext cx="5867399" cy="3300412"/>
          </a:xfrm>
          <a:prstGeom prst="rect">
            <a:avLst/>
          </a:prstGeom>
        </p:spPr>
      </p:pic>
      <p:pic>
        <p:nvPicPr>
          <p:cNvPr id="19" name="Picture 18" descr="A group of people standing in front of a crowd posing for the camera&#10;&#10;Description generated with very high confidence">
            <a:extLst>
              <a:ext uri="{FF2B5EF4-FFF2-40B4-BE49-F238E27FC236}">
                <a16:creationId xmlns:a16="http://schemas.microsoft.com/office/drawing/2014/main" id="{04ED510D-BE79-4D02-AB91-DEA616DECB8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2330847"/>
            <a:ext cx="12436475" cy="4663678"/>
          </a:xfrm>
          <a:prstGeom prst="rect">
            <a:avLst/>
          </a:prstGeom>
        </p:spPr>
      </p:pic>
    </p:spTree>
    <p:extLst>
      <p:ext uri="{BB962C8B-B14F-4D97-AF65-F5344CB8AC3E}">
        <p14:creationId xmlns:p14="http://schemas.microsoft.com/office/powerpoint/2010/main" val="2964151732"/>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p:cNvSpPr>
          <p:nvPr/>
        </p:nvSpPr>
        <p:spPr>
          <a:xfrm>
            <a:off x="6449333" y="3972937"/>
            <a:ext cx="5268871"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563">
              <a:defRPr/>
            </a:pPr>
            <a:r>
              <a:rPr lang="en-US" sz="2800" spc="-102" dirty="0">
                <a:solidFill>
                  <a:schemeClr val="tx1"/>
                </a:solidFill>
                <a:latin typeface="Segoe UI Light"/>
              </a:rPr>
              <a:t>Microsoft's premier student technology competition</a:t>
            </a:r>
          </a:p>
          <a:p>
            <a:pPr defTabSz="932563">
              <a:defRPr/>
            </a:pPr>
            <a:endParaRPr lang="en-US" sz="2800" spc="-102" dirty="0">
              <a:solidFill>
                <a:schemeClr val="tx1"/>
              </a:solidFill>
              <a:latin typeface="Segoe UI Light"/>
            </a:endParaRPr>
          </a:p>
          <a:p>
            <a:pPr defTabSz="932563">
              <a:defRPr/>
            </a:pPr>
            <a:endParaRPr lang="en-US" sz="2800" spc="-102" dirty="0">
              <a:solidFill>
                <a:schemeClr val="tx1"/>
              </a:solidFill>
              <a:latin typeface="Segoe UI Light"/>
            </a:endParaRPr>
          </a:p>
          <a:p>
            <a:pPr defTabSz="932563">
              <a:defRPr/>
            </a:pPr>
            <a:r>
              <a:rPr lang="en-US" sz="2800" spc="-102" dirty="0">
                <a:solidFill>
                  <a:schemeClr val="tx1"/>
                </a:solidFill>
                <a:latin typeface="Segoe UI Light"/>
              </a:rPr>
              <a:t>imagine.microsoft.com/</a:t>
            </a:r>
            <a:r>
              <a:rPr lang="en-US" sz="2800" spc="-102" dirty="0" err="1">
                <a:solidFill>
                  <a:schemeClr val="tx1"/>
                </a:solidFill>
                <a:latin typeface="Segoe UI Light"/>
              </a:rPr>
              <a:t>usa</a:t>
            </a:r>
            <a:endParaRPr lang="en-US" sz="2800" spc="-102" dirty="0">
              <a:solidFill>
                <a:schemeClr val="tx1"/>
              </a:solidFill>
              <a:latin typeface="Segoe UI Light"/>
            </a:endParaRPr>
          </a:p>
        </p:txBody>
      </p:sp>
      <p:sp>
        <p:nvSpPr>
          <p:cNvPr id="97" name="Rectangle 96"/>
          <p:cNvSpPr/>
          <p:nvPr/>
        </p:nvSpPr>
        <p:spPr>
          <a:xfrm>
            <a:off x="731837" y="2887662"/>
            <a:ext cx="5181600" cy="1323439"/>
          </a:xfrm>
          <a:prstGeom prst="rect">
            <a:avLst/>
          </a:prstGeom>
        </p:spPr>
        <p:txBody>
          <a:bodyPr wrap="square" lIns="149217">
            <a:spAutoFit/>
          </a:bodyPr>
          <a:lstStyle/>
          <a:p>
            <a:pPr defTabSz="932324">
              <a:spcAft>
                <a:spcPts val="1199"/>
              </a:spcAft>
              <a:buClr>
                <a:srgbClr val="FFFFFF"/>
              </a:buClr>
              <a:defRPr/>
            </a:pPr>
            <a:r>
              <a:rPr lang="en-US" sz="2000" dirty="0">
                <a:latin typeface="Segoe UI Light"/>
                <a:cs typeface="Segoe UI Light"/>
              </a:rPr>
              <a:t>Team up. Use your creativity, your passion, </a:t>
            </a:r>
            <a:br>
              <a:rPr lang="en-US" sz="2000" dirty="0">
                <a:latin typeface="Segoe UI Light"/>
                <a:cs typeface="Segoe UI Light"/>
              </a:rPr>
            </a:br>
            <a:r>
              <a:rPr lang="en-US" sz="2000" dirty="0">
                <a:latin typeface="Segoe UI Light"/>
                <a:cs typeface="Segoe UI Light"/>
              </a:rPr>
              <a:t>and your knowledge of technology to create applications that shape how we live, work, </a:t>
            </a:r>
            <a:br>
              <a:rPr lang="en-US" sz="2000" dirty="0">
                <a:latin typeface="Segoe UI Light"/>
                <a:cs typeface="Segoe UI Light"/>
              </a:rPr>
            </a:br>
            <a:r>
              <a:rPr lang="en-US" sz="2000" dirty="0">
                <a:latin typeface="Segoe UI Light"/>
                <a:cs typeface="Segoe UI Light"/>
              </a:rPr>
              <a:t>and play. </a:t>
            </a:r>
          </a:p>
        </p:txBody>
      </p:sp>
      <p:sp>
        <p:nvSpPr>
          <p:cNvPr id="4" name="Left Brace 3">
            <a:extLst>
              <a:ext uri="{FF2B5EF4-FFF2-40B4-BE49-F238E27FC236}">
                <a16:creationId xmlns:a16="http://schemas.microsoft.com/office/drawing/2014/main" id="{F7EDAAF6-7075-4E66-95B8-D6DDD9E01623}"/>
              </a:ext>
            </a:extLst>
          </p:cNvPr>
          <p:cNvSpPr/>
          <p:nvPr/>
        </p:nvSpPr>
        <p:spPr>
          <a:xfrm rot="10800000">
            <a:off x="5660146" y="2613670"/>
            <a:ext cx="710491" cy="1919585"/>
          </a:xfrm>
          <a:prstGeom prst="lef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4039" y="2430462"/>
            <a:ext cx="4794798" cy="1326062"/>
          </a:xfrm>
          <a:prstGeom prst="rect">
            <a:avLst/>
          </a:prstGeom>
        </p:spPr>
      </p:pic>
    </p:spTree>
    <p:extLst>
      <p:ext uri="{BB962C8B-B14F-4D97-AF65-F5344CB8AC3E}">
        <p14:creationId xmlns:p14="http://schemas.microsoft.com/office/powerpoint/2010/main" val="28129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12" name="Picture 11">
            <a:extLst>
              <a:ext uri="{FF2B5EF4-FFF2-40B4-BE49-F238E27FC236}">
                <a16:creationId xmlns:a16="http://schemas.microsoft.com/office/drawing/2014/main" id="{BE27903D-844E-40BB-B80D-FB3E21B94D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7799637" cy="2963862"/>
          </a:xfrm>
          <a:prstGeom prst="rect">
            <a:avLst/>
          </a:prstGeom>
        </p:spPr>
      </p:pic>
      <p:pic>
        <p:nvPicPr>
          <p:cNvPr id="3" name="Picture 2" descr="A person holding a bag&#10;&#10;Description generated with high confidence">
            <a:extLst>
              <a:ext uri="{FF2B5EF4-FFF2-40B4-BE49-F238E27FC236}">
                <a16:creationId xmlns:a16="http://schemas.microsoft.com/office/drawing/2014/main" id="{179D3175-6992-4A5D-95AE-AA367DDA5B0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7045" y="0"/>
            <a:ext cx="4663016" cy="3497262"/>
          </a:xfrm>
          <a:prstGeom prst="rect">
            <a:avLst/>
          </a:prstGeom>
        </p:spPr>
      </p:pic>
      <p:pic>
        <p:nvPicPr>
          <p:cNvPr id="5" name="Picture 4" descr="A group of people in a room&#10;&#10;Description generated with very high confidence">
            <a:extLst>
              <a:ext uri="{FF2B5EF4-FFF2-40B4-BE49-F238E27FC236}">
                <a16:creationId xmlns:a16="http://schemas.microsoft.com/office/drawing/2014/main" id="{6F13594D-8FE8-4EB8-9F98-77ECC758F50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163" y="2963862"/>
            <a:ext cx="6041276" cy="4030663"/>
          </a:xfrm>
          <a:prstGeom prst="rect">
            <a:avLst/>
          </a:prstGeom>
        </p:spPr>
      </p:pic>
      <p:pic>
        <p:nvPicPr>
          <p:cNvPr id="7" name="Picture 6" descr="A person standing posing for the camera&#10;&#10;Description generated with very high confidence">
            <a:extLst>
              <a:ext uri="{FF2B5EF4-FFF2-40B4-BE49-F238E27FC236}">
                <a16:creationId xmlns:a16="http://schemas.microsoft.com/office/drawing/2014/main" id="{56F5A9B4-AFAE-4402-A395-1FCC0CEEFB6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559674" y="2963863"/>
            <a:ext cx="4870387" cy="4048032"/>
          </a:xfrm>
          <a:prstGeom prst="rect">
            <a:avLst/>
          </a:prstGeom>
        </p:spPr>
      </p:pic>
      <p:pic>
        <p:nvPicPr>
          <p:cNvPr id="14" name="Picture 13" descr="A group of people standing in a room&#10;&#10;Description generated with very high confidence">
            <a:extLst>
              <a:ext uri="{FF2B5EF4-FFF2-40B4-BE49-F238E27FC236}">
                <a16:creationId xmlns:a16="http://schemas.microsoft.com/office/drawing/2014/main" id="{81DA0268-92E4-414C-A162-553EF2DC9ED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932238" y="2963862"/>
            <a:ext cx="3834808" cy="4030663"/>
          </a:xfrm>
          <a:prstGeom prst="rect">
            <a:avLst/>
          </a:prstGeom>
        </p:spPr>
      </p:pic>
    </p:spTree>
    <p:extLst>
      <p:ext uri="{BB962C8B-B14F-4D97-AF65-F5344CB8AC3E}">
        <p14:creationId xmlns:p14="http://schemas.microsoft.com/office/powerpoint/2010/main" val="413362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F8C499-B862-441A-8D2C-C0A9663E8AD7}"/>
              </a:ext>
            </a:extLst>
          </p:cNvPr>
          <p:cNvSpPr>
            <a:spLocks noGrp="1"/>
          </p:cNvSpPr>
          <p:nvPr>
            <p:ph type="title" idx="4294967295"/>
          </p:nvPr>
        </p:nvSpPr>
        <p:spPr>
          <a:xfrm>
            <a:off x="261372" y="239650"/>
            <a:ext cx="10604407" cy="917900"/>
          </a:xfrm>
        </p:spPr>
        <p:txBody>
          <a:bodyPr>
            <a:normAutofit/>
          </a:bodyPr>
          <a:lstStyle/>
          <a:p>
            <a:r>
              <a:rPr lang="en-US" sz="4000" dirty="0">
                <a:solidFill>
                  <a:schemeClr val="bg1"/>
                </a:solidFill>
                <a:latin typeface="Segoe UI Light" panose="020B0502040204020203" pitchFamily="34" charset="0"/>
                <a:cs typeface="Segoe UI Light" panose="020B0502040204020203" pitchFamily="34" charset="0"/>
              </a:rPr>
              <a:t>Azure for Students</a:t>
            </a:r>
          </a:p>
        </p:txBody>
      </p:sp>
      <p:sp>
        <p:nvSpPr>
          <p:cNvPr id="23" name="Text Placeholder 15">
            <a:extLst>
              <a:ext uri="{FF2B5EF4-FFF2-40B4-BE49-F238E27FC236}">
                <a16:creationId xmlns:a16="http://schemas.microsoft.com/office/drawing/2014/main" id="{9B6BF450-7DDE-4D93-BC68-0ED6F10B75A3}"/>
              </a:ext>
            </a:extLst>
          </p:cNvPr>
          <p:cNvSpPr txBox="1">
            <a:spLocks/>
          </p:cNvSpPr>
          <p:nvPr/>
        </p:nvSpPr>
        <p:spPr>
          <a:xfrm>
            <a:off x="6294426" y="3040062"/>
            <a:ext cx="2584566"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25+</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free products </a:t>
            </a:r>
          </a:p>
        </p:txBody>
      </p:sp>
      <p:sp>
        <p:nvSpPr>
          <p:cNvPr id="32" name="Freeform 40">
            <a:extLst>
              <a:ext uri="{FF2B5EF4-FFF2-40B4-BE49-F238E27FC236}">
                <a16:creationId xmlns:a16="http://schemas.microsoft.com/office/drawing/2014/main" id="{5B2F7134-508C-4B18-B283-1779449338C3}"/>
              </a:ext>
            </a:extLst>
          </p:cNvPr>
          <p:cNvSpPr>
            <a:spLocks noEditPoints="1"/>
          </p:cNvSpPr>
          <p:nvPr/>
        </p:nvSpPr>
        <p:spPr bwMode="auto">
          <a:xfrm>
            <a:off x="7196098" y="2087088"/>
            <a:ext cx="781217" cy="781217"/>
          </a:xfrm>
          <a:custGeom>
            <a:avLst/>
            <a:gdLst>
              <a:gd name="T0" fmla="*/ 298 w 556"/>
              <a:gd name="T1" fmla="*/ 522 h 556"/>
              <a:gd name="T2" fmla="*/ 358 w 556"/>
              <a:gd name="T3" fmla="*/ 510 h 556"/>
              <a:gd name="T4" fmla="*/ 394 w 556"/>
              <a:gd name="T5" fmla="*/ 494 h 556"/>
              <a:gd name="T6" fmla="*/ 428 w 556"/>
              <a:gd name="T7" fmla="*/ 472 h 556"/>
              <a:gd name="T8" fmla="*/ 472 w 556"/>
              <a:gd name="T9" fmla="*/ 432 h 556"/>
              <a:gd name="T10" fmla="*/ 494 w 556"/>
              <a:gd name="T11" fmla="*/ 400 h 556"/>
              <a:gd name="T12" fmla="*/ 520 w 556"/>
              <a:gd name="T13" fmla="*/ 342 h 556"/>
              <a:gd name="T14" fmla="*/ 544 w 556"/>
              <a:gd name="T15" fmla="*/ 376 h 556"/>
              <a:gd name="T16" fmla="*/ 512 w 556"/>
              <a:gd name="T17" fmla="*/ 436 h 556"/>
              <a:gd name="T18" fmla="*/ 482 w 556"/>
              <a:gd name="T19" fmla="*/ 470 h 556"/>
              <a:gd name="T20" fmla="*/ 448 w 556"/>
              <a:gd name="T21" fmla="*/ 500 h 556"/>
              <a:gd name="T22" fmla="*/ 390 w 556"/>
              <a:gd name="T23" fmla="*/ 534 h 556"/>
              <a:gd name="T24" fmla="*/ 346 w 556"/>
              <a:gd name="T25" fmla="*/ 548 h 556"/>
              <a:gd name="T26" fmla="*/ 278 w 556"/>
              <a:gd name="T27" fmla="*/ 556 h 556"/>
              <a:gd name="T28" fmla="*/ 206 w 556"/>
              <a:gd name="T29" fmla="*/ 548 h 556"/>
              <a:gd name="T30" fmla="*/ 138 w 556"/>
              <a:gd name="T31" fmla="*/ 520 h 556"/>
              <a:gd name="T32" fmla="*/ 80 w 556"/>
              <a:gd name="T33" fmla="*/ 478 h 556"/>
              <a:gd name="T34" fmla="*/ 56 w 556"/>
              <a:gd name="T35" fmla="*/ 452 h 556"/>
              <a:gd name="T36" fmla="*/ 34 w 556"/>
              <a:gd name="T37" fmla="*/ 488 h 556"/>
              <a:gd name="T38" fmla="*/ 138 w 556"/>
              <a:gd name="T39" fmla="*/ 348 h 556"/>
              <a:gd name="T40" fmla="*/ 52 w 556"/>
              <a:gd name="T41" fmla="*/ 382 h 556"/>
              <a:gd name="T42" fmla="*/ 80 w 556"/>
              <a:gd name="T43" fmla="*/ 428 h 556"/>
              <a:gd name="T44" fmla="*/ 118 w 556"/>
              <a:gd name="T45" fmla="*/ 464 h 556"/>
              <a:gd name="T46" fmla="*/ 176 w 556"/>
              <a:gd name="T47" fmla="*/ 500 h 556"/>
              <a:gd name="T48" fmla="*/ 226 w 556"/>
              <a:gd name="T49" fmla="*/ 516 h 556"/>
              <a:gd name="T50" fmla="*/ 278 w 556"/>
              <a:gd name="T51" fmla="*/ 522 h 556"/>
              <a:gd name="T52" fmla="*/ 556 w 556"/>
              <a:gd name="T53" fmla="*/ 208 h 556"/>
              <a:gd name="T54" fmla="*/ 502 w 556"/>
              <a:gd name="T55" fmla="*/ 174 h 556"/>
              <a:gd name="T56" fmla="*/ 484 w 556"/>
              <a:gd name="T57" fmla="*/ 144 h 556"/>
              <a:gd name="T58" fmla="*/ 462 w 556"/>
              <a:gd name="T59" fmla="*/ 116 h 556"/>
              <a:gd name="T60" fmla="*/ 410 w 556"/>
              <a:gd name="T61" fmla="*/ 72 h 556"/>
              <a:gd name="T62" fmla="*/ 346 w 556"/>
              <a:gd name="T63" fmla="*/ 44 h 556"/>
              <a:gd name="T64" fmla="*/ 296 w 556"/>
              <a:gd name="T65" fmla="*/ 36 h 556"/>
              <a:gd name="T66" fmla="*/ 256 w 556"/>
              <a:gd name="T67" fmla="*/ 36 h 556"/>
              <a:gd name="T68" fmla="*/ 198 w 556"/>
              <a:gd name="T69" fmla="*/ 48 h 556"/>
              <a:gd name="T70" fmla="*/ 160 w 556"/>
              <a:gd name="T71" fmla="*/ 64 h 556"/>
              <a:gd name="T72" fmla="*/ 128 w 556"/>
              <a:gd name="T73" fmla="*/ 84 h 556"/>
              <a:gd name="T74" fmla="*/ 84 w 556"/>
              <a:gd name="T75" fmla="*/ 124 h 556"/>
              <a:gd name="T76" fmla="*/ 60 w 556"/>
              <a:gd name="T77" fmla="*/ 158 h 556"/>
              <a:gd name="T78" fmla="*/ 36 w 556"/>
              <a:gd name="T79" fmla="*/ 214 h 556"/>
              <a:gd name="T80" fmla="*/ 10 w 556"/>
              <a:gd name="T81" fmla="*/ 182 h 556"/>
              <a:gd name="T82" fmla="*/ 44 w 556"/>
              <a:gd name="T83" fmla="*/ 122 h 556"/>
              <a:gd name="T84" fmla="*/ 72 w 556"/>
              <a:gd name="T85" fmla="*/ 86 h 556"/>
              <a:gd name="T86" fmla="*/ 106 w 556"/>
              <a:gd name="T87" fmla="*/ 56 h 556"/>
              <a:gd name="T88" fmla="*/ 166 w 556"/>
              <a:gd name="T89" fmla="*/ 24 h 556"/>
              <a:gd name="T90" fmla="*/ 208 w 556"/>
              <a:gd name="T91" fmla="*/ 8 h 556"/>
              <a:gd name="T92" fmla="*/ 278 w 556"/>
              <a:gd name="T93" fmla="*/ 0 h 556"/>
              <a:gd name="T94" fmla="*/ 350 w 556"/>
              <a:gd name="T95" fmla="*/ 10 h 556"/>
              <a:gd name="T96" fmla="*/ 416 w 556"/>
              <a:gd name="T97" fmla="*/ 36 h 556"/>
              <a:gd name="T98" fmla="*/ 476 w 556"/>
              <a:gd name="T99" fmla="*/ 78 h 556"/>
              <a:gd name="T100" fmla="*/ 500 w 556"/>
              <a:gd name="T101" fmla="*/ 106 h 556"/>
              <a:gd name="T102" fmla="*/ 522 w 556"/>
              <a:gd name="T103" fmla="*/ 7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556">
                <a:moveTo>
                  <a:pt x="278" y="522"/>
                </a:moveTo>
                <a:lnTo>
                  <a:pt x="278" y="522"/>
                </a:lnTo>
                <a:lnTo>
                  <a:pt x="298" y="522"/>
                </a:lnTo>
                <a:lnTo>
                  <a:pt x="318" y="518"/>
                </a:lnTo>
                <a:lnTo>
                  <a:pt x="338" y="514"/>
                </a:lnTo>
                <a:lnTo>
                  <a:pt x="358" y="510"/>
                </a:lnTo>
                <a:lnTo>
                  <a:pt x="358" y="510"/>
                </a:lnTo>
                <a:lnTo>
                  <a:pt x="376" y="502"/>
                </a:lnTo>
                <a:lnTo>
                  <a:pt x="394" y="494"/>
                </a:lnTo>
                <a:lnTo>
                  <a:pt x="412" y="484"/>
                </a:lnTo>
                <a:lnTo>
                  <a:pt x="428" y="472"/>
                </a:lnTo>
                <a:lnTo>
                  <a:pt x="428" y="472"/>
                </a:lnTo>
                <a:lnTo>
                  <a:pt x="444" y="460"/>
                </a:lnTo>
                <a:lnTo>
                  <a:pt x="458" y="446"/>
                </a:lnTo>
                <a:lnTo>
                  <a:pt x="472" y="432"/>
                </a:lnTo>
                <a:lnTo>
                  <a:pt x="484" y="416"/>
                </a:lnTo>
                <a:lnTo>
                  <a:pt x="484" y="416"/>
                </a:lnTo>
                <a:lnTo>
                  <a:pt x="494" y="400"/>
                </a:lnTo>
                <a:lnTo>
                  <a:pt x="504" y="382"/>
                </a:lnTo>
                <a:lnTo>
                  <a:pt x="512" y="362"/>
                </a:lnTo>
                <a:lnTo>
                  <a:pt x="520" y="342"/>
                </a:lnTo>
                <a:lnTo>
                  <a:pt x="552" y="354"/>
                </a:lnTo>
                <a:lnTo>
                  <a:pt x="552" y="354"/>
                </a:lnTo>
                <a:lnTo>
                  <a:pt x="544" y="376"/>
                </a:lnTo>
                <a:lnTo>
                  <a:pt x="536" y="396"/>
                </a:lnTo>
                <a:lnTo>
                  <a:pt x="524" y="416"/>
                </a:lnTo>
                <a:lnTo>
                  <a:pt x="512" y="436"/>
                </a:lnTo>
                <a:lnTo>
                  <a:pt x="512" y="436"/>
                </a:lnTo>
                <a:lnTo>
                  <a:pt x="498" y="454"/>
                </a:lnTo>
                <a:lnTo>
                  <a:pt x="482" y="470"/>
                </a:lnTo>
                <a:lnTo>
                  <a:pt x="466" y="486"/>
                </a:lnTo>
                <a:lnTo>
                  <a:pt x="448" y="500"/>
                </a:lnTo>
                <a:lnTo>
                  <a:pt x="448" y="500"/>
                </a:lnTo>
                <a:lnTo>
                  <a:pt x="430" y="514"/>
                </a:lnTo>
                <a:lnTo>
                  <a:pt x="410" y="524"/>
                </a:lnTo>
                <a:lnTo>
                  <a:pt x="390" y="534"/>
                </a:lnTo>
                <a:lnTo>
                  <a:pt x="368" y="542"/>
                </a:lnTo>
                <a:lnTo>
                  <a:pt x="368" y="542"/>
                </a:lnTo>
                <a:lnTo>
                  <a:pt x="346" y="548"/>
                </a:lnTo>
                <a:lnTo>
                  <a:pt x="324" y="554"/>
                </a:lnTo>
                <a:lnTo>
                  <a:pt x="302" y="556"/>
                </a:lnTo>
                <a:lnTo>
                  <a:pt x="278" y="556"/>
                </a:lnTo>
                <a:lnTo>
                  <a:pt x="278" y="556"/>
                </a:lnTo>
                <a:lnTo>
                  <a:pt x="240" y="554"/>
                </a:lnTo>
                <a:lnTo>
                  <a:pt x="206" y="548"/>
                </a:lnTo>
                <a:lnTo>
                  <a:pt x="206" y="548"/>
                </a:lnTo>
                <a:lnTo>
                  <a:pt x="170" y="536"/>
                </a:lnTo>
                <a:lnTo>
                  <a:pt x="138" y="520"/>
                </a:lnTo>
                <a:lnTo>
                  <a:pt x="138" y="520"/>
                </a:lnTo>
                <a:lnTo>
                  <a:pt x="108" y="502"/>
                </a:lnTo>
                <a:lnTo>
                  <a:pt x="80" y="478"/>
                </a:lnTo>
                <a:lnTo>
                  <a:pt x="80" y="478"/>
                </a:lnTo>
                <a:lnTo>
                  <a:pt x="68" y="466"/>
                </a:lnTo>
                <a:lnTo>
                  <a:pt x="56" y="452"/>
                </a:lnTo>
                <a:lnTo>
                  <a:pt x="44" y="436"/>
                </a:lnTo>
                <a:lnTo>
                  <a:pt x="34" y="422"/>
                </a:lnTo>
                <a:lnTo>
                  <a:pt x="34" y="488"/>
                </a:lnTo>
                <a:lnTo>
                  <a:pt x="0" y="488"/>
                </a:lnTo>
                <a:lnTo>
                  <a:pt x="0" y="348"/>
                </a:lnTo>
                <a:lnTo>
                  <a:pt x="138" y="348"/>
                </a:lnTo>
                <a:lnTo>
                  <a:pt x="138" y="382"/>
                </a:lnTo>
                <a:lnTo>
                  <a:pt x="52" y="382"/>
                </a:lnTo>
                <a:lnTo>
                  <a:pt x="52" y="382"/>
                </a:lnTo>
                <a:lnTo>
                  <a:pt x="60" y="398"/>
                </a:lnTo>
                <a:lnTo>
                  <a:pt x="70" y="414"/>
                </a:lnTo>
                <a:lnTo>
                  <a:pt x="80" y="428"/>
                </a:lnTo>
                <a:lnTo>
                  <a:pt x="92" y="440"/>
                </a:lnTo>
                <a:lnTo>
                  <a:pt x="92" y="440"/>
                </a:lnTo>
                <a:lnTo>
                  <a:pt x="118" y="464"/>
                </a:lnTo>
                <a:lnTo>
                  <a:pt x="146" y="484"/>
                </a:lnTo>
                <a:lnTo>
                  <a:pt x="146" y="484"/>
                </a:lnTo>
                <a:lnTo>
                  <a:pt x="176" y="500"/>
                </a:lnTo>
                <a:lnTo>
                  <a:pt x="208" y="512"/>
                </a:lnTo>
                <a:lnTo>
                  <a:pt x="208" y="512"/>
                </a:lnTo>
                <a:lnTo>
                  <a:pt x="226" y="516"/>
                </a:lnTo>
                <a:lnTo>
                  <a:pt x="242" y="520"/>
                </a:lnTo>
                <a:lnTo>
                  <a:pt x="260" y="522"/>
                </a:lnTo>
                <a:lnTo>
                  <a:pt x="278" y="522"/>
                </a:lnTo>
                <a:lnTo>
                  <a:pt x="278" y="522"/>
                </a:lnTo>
                <a:close/>
                <a:moveTo>
                  <a:pt x="556" y="70"/>
                </a:moveTo>
                <a:lnTo>
                  <a:pt x="556" y="208"/>
                </a:lnTo>
                <a:lnTo>
                  <a:pt x="416" y="208"/>
                </a:lnTo>
                <a:lnTo>
                  <a:pt x="416" y="174"/>
                </a:lnTo>
                <a:lnTo>
                  <a:pt x="502" y="174"/>
                </a:lnTo>
                <a:lnTo>
                  <a:pt x="502" y="174"/>
                </a:lnTo>
                <a:lnTo>
                  <a:pt x="494" y="158"/>
                </a:lnTo>
                <a:lnTo>
                  <a:pt x="484" y="144"/>
                </a:lnTo>
                <a:lnTo>
                  <a:pt x="474" y="130"/>
                </a:lnTo>
                <a:lnTo>
                  <a:pt x="462" y="116"/>
                </a:lnTo>
                <a:lnTo>
                  <a:pt x="462" y="116"/>
                </a:lnTo>
                <a:lnTo>
                  <a:pt x="438" y="92"/>
                </a:lnTo>
                <a:lnTo>
                  <a:pt x="410" y="72"/>
                </a:lnTo>
                <a:lnTo>
                  <a:pt x="410" y="72"/>
                </a:lnTo>
                <a:lnTo>
                  <a:pt x="380" y="56"/>
                </a:lnTo>
                <a:lnTo>
                  <a:pt x="346" y="44"/>
                </a:lnTo>
                <a:lnTo>
                  <a:pt x="346" y="44"/>
                </a:lnTo>
                <a:lnTo>
                  <a:pt x="330" y="40"/>
                </a:lnTo>
                <a:lnTo>
                  <a:pt x="312" y="38"/>
                </a:lnTo>
                <a:lnTo>
                  <a:pt x="296" y="36"/>
                </a:lnTo>
                <a:lnTo>
                  <a:pt x="278" y="34"/>
                </a:lnTo>
                <a:lnTo>
                  <a:pt x="278" y="34"/>
                </a:lnTo>
                <a:lnTo>
                  <a:pt x="256" y="36"/>
                </a:lnTo>
                <a:lnTo>
                  <a:pt x="236" y="38"/>
                </a:lnTo>
                <a:lnTo>
                  <a:pt x="216" y="42"/>
                </a:lnTo>
                <a:lnTo>
                  <a:pt x="198" y="48"/>
                </a:lnTo>
                <a:lnTo>
                  <a:pt x="198" y="48"/>
                </a:lnTo>
                <a:lnTo>
                  <a:pt x="178" y="54"/>
                </a:lnTo>
                <a:lnTo>
                  <a:pt x="160" y="64"/>
                </a:lnTo>
                <a:lnTo>
                  <a:pt x="144" y="74"/>
                </a:lnTo>
                <a:lnTo>
                  <a:pt x="128" y="84"/>
                </a:lnTo>
                <a:lnTo>
                  <a:pt x="128" y="84"/>
                </a:lnTo>
                <a:lnTo>
                  <a:pt x="112" y="96"/>
                </a:lnTo>
                <a:lnTo>
                  <a:pt x="98" y="110"/>
                </a:lnTo>
                <a:lnTo>
                  <a:pt x="84" y="124"/>
                </a:lnTo>
                <a:lnTo>
                  <a:pt x="72" y="140"/>
                </a:lnTo>
                <a:lnTo>
                  <a:pt x="72" y="140"/>
                </a:lnTo>
                <a:lnTo>
                  <a:pt x="60" y="158"/>
                </a:lnTo>
                <a:lnTo>
                  <a:pt x="52" y="176"/>
                </a:lnTo>
                <a:lnTo>
                  <a:pt x="42" y="194"/>
                </a:lnTo>
                <a:lnTo>
                  <a:pt x="36" y="214"/>
                </a:lnTo>
                <a:lnTo>
                  <a:pt x="2" y="204"/>
                </a:lnTo>
                <a:lnTo>
                  <a:pt x="2" y="204"/>
                </a:lnTo>
                <a:lnTo>
                  <a:pt x="10" y="182"/>
                </a:lnTo>
                <a:lnTo>
                  <a:pt x="20" y="160"/>
                </a:lnTo>
                <a:lnTo>
                  <a:pt x="30" y="140"/>
                </a:lnTo>
                <a:lnTo>
                  <a:pt x="44" y="122"/>
                </a:lnTo>
                <a:lnTo>
                  <a:pt x="44" y="122"/>
                </a:lnTo>
                <a:lnTo>
                  <a:pt x="58" y="104"/>
                </a:lnTo>
                <a:lnTo>
                  <a:pt x="72" y="86"/>
                </a:lnTo>
                <a:lnTo>
                  <a:pt x="90" y="70"/>
                </a:lnTo>
                <a:lnTo>
                  <a:pt x="106" y="56"/>
                </a:lnTo>
                <a:lnTo>
                  <a:pt x="106" y="56"/>
                </a:lnTo>
                <a:lnTo>
                  <a:pt x="126" y="44"/>
                </a:lnTo>
                <a:lnTo>
                  <a:pt x="144" y="32"/>
                </a:lnTo>
                <a:lnTo>
                  <a:pt x="166" y="24"/>
                </a:lnTo>
                <a:lnTo>
                  <a:pt x="186" y="14"/>
                </a:lnTo>
                <a:lnTo>
                  <a:pt x="186" y="14"/>
                </a:lnTo>
                <a:lnTo>
                  <a:pt x="208" y="8"/>
                </a:lnTo>
                <a:lnTo>
                  <a:pt x="232" y="4"/>
                </a:lnTo>
                <a:lnTo>
                  <a:pt x="254" y="2"/>
                </a:lnTo>
                <a:lnTo>
                  <a:pt x="278" y="0"/>
                </a:lnTo>
                <a:lnTo>
                  <a:pt x="278" y="0"/>
                </a:lnTo>
                <a:lnTo>
                  <a:pt x="314" y="2"/>
                </a:lnTo>
                <a:lnTo>
                  <a:pt x="350" y="10"/>
                </a:lnTo>
                <a:lnTo>
                  <a:pt x="350" y="10"/>
                </a:lnTo>
                <a:lnTo>
                  <a:pt x="384" y="20"/>
                </a:lnTo>
                <a:lnTo>
                  <a:pt x="416" y="36"/>
                </a:lnTo>
                <a:lnTo>
                  <a:pt x="416" y="36"/>
                </a:lnTo>
                <a:lnTo>
                  <a:pt x="448" y="56"/>
                </a:lnTo>
                <a:lnTo>
                  <a:pt x="476" y="78"/>
                </a:lnTo>
                <a:lnTo>
                  <a:pt x="476" y="78"/>
                </a:lnTo>
                <a:lnTo>
                  <a:pt x="488" y="92"/>
                </a:lnTo>
                <a:lnTo>
                  <a:pt x="500" y="106"/>
                </a:lnTo>
                <a:lnTo>
                  <a:pt x="512" y="120"/>
                </a:lnTo>
                <a:lnTo>
                  <a:pt x="522" y="136"/>
                </a:lnTo>
                <a:lnTo>
                  <a:pt x="522" y="70"/>
                </a:lnTo>
                <a:lnTo>
                  <a:pt x="556" y="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FFFFFF"/>
              </a:solidFill>
              <a:latin typeface="Calibri" panose="020F0502020204030204"/>
            </a:endParaRPr>
          </a:p>
        </p:txBody>
      </p:sp>
      <p:sp>
        <p:nvSpPr>
          <p:cNvPr id="9" name="Text Placeholder 15">
            <a:extLst>
              <a:ext uri="{FF2B5EF4-FFF2-40B4-BE49-F238E27FC236}">
                <a16:creationId xmlns:a16="http://schemas.microsoft.com/office/drawing/2014/main" id="{EDDF9CC9-9B07-44C7-9D42-E98C829BCE25}"/>
              </a:ext>
            </a:extLst>
          </p:cNvPr>
          <p:cNvSpPr txBox="1">
            <a:spLocks/>
          </p:cNvSpPr>
          <p:nvPr/>
        </p:nvSpPr>
        <p:spPr>
          <a:xfrm>
            <a:off x="3679757" y="3040062"/>
            <a:ext cx="2440768"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$100</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annual credit </a:t>
            </a:r>
          </a:p>
        </p:txBody>
      </p:sp>
      <p:sp>
        <p:nvSpPr>
          <p:cNvPr id="33" name="Freeform 13">
            <a:extLst>
              <a:ext uri="{FF2B5EF4-FFF2-40B4-BE49-F238E27FC236}">
                <a16:creationId xmlns:a16="http://schemas.microsoft.com/office/drawing/2014/main" id="{B5FA1351-B7B4-4967-B4E3-116F8C1B42D4}"/>
              </a:ext>
            </a:extLst>
          </p:cNvPr>
          <p:cNvSpPr>
            <a:spLocks noEditPoints="1"/>
          </p:cNvSpPr>
          <p:nvPr/>
        </p:nvSpPr>
        <p:spPr bwMode="auto">
          <a:xfrm>
            <a:off x="4539832" y="2049462"/>
            <a:ext cx="720618" cy="856469"/>
          </a:xfrm>
          <a:custGeom>
            <a:avLst/>
            <a:gdLst>
              <a:gd name="T0" fmla="*/ 306 w 428"/>
              <a:gd name="T1" fmla="*/ 100 h 488"/>
              <a:gd name="T2" fmla="*/ 306 w 428"/>
              <a:gd name="T3" fmla="*/ 382 h 488"/>
              <a:gd name="T4" fmla="*/ 264 w 428"/>
              <a:gd name="T5" fmla="*/ 368 h 488"/>
              <a:gd name="T6" fmla="*/ 236 w 428"/>
              <a:gd name="T7" fmla="*/ 334 h 488"/>
              <a:gd name="T8" fmla="*/ 190 w 428"/>
              <a:gd name="T9" fmla="*/ 228 h 488"/>
              <a:gd name="T10" fmla="*/ 186 w 428"/>
              <a:gd name="T11" fmla="*/ 204 h 488"/>
              <a:gd name="T12" fmla="*/ 206 w 428"/>
              <a:gd name="T13" fmla="*/ 190 h 488"/>
              <a:gd name="T14" fmla="*/ 332 w 428"/>
              <a:gd name="T15" fmla="*/ 264 h 488"/>
              <a:gd name="T16" fmla="*/ 390 w 428"/>
              <a:gd name="T17" fmla="*/ 228 h 488"/>
              <a:gd name="T18" fmla="*/ 398 w 428"/>
              <a:gd name="T19" fmla="*/ 488 h 488"/>
              <a:gd name="T20" fmla="*/ 422 w 428"/>
              <a:gd name="T21" fmla="*/ 224 h 488"/>
              <a:gd name="T22" fmla="*/ 62 w 428"/>
              <a:gd name="T23" fmla="*/ 36 h 488"/>
              <a:gd name="T24" fmla="*/ 44 w 428"/>
              <a:gd name="T25" fmla="*/ 58 h 488"/>
              <a:gd name="T26" fmla="*/ 32 w 428"/>
              <a:gd name="T27" fmla="*/ 458 h 488"/>
              <a:gd name="T28" fmla="*/ 44 w 428"/>
              <a:gd name="T29" fmla="*/ 430 h 488"/>
              <a:gd name="T30" fmla="*/ 62 w 428"/>
              <a:gd name="T31" fmla="*/ 452 h 488"/>
              <a:gd name="T32" fmla="*/ 244 w 428"/>
              <a:gd name="T33" fmla="*/ 458 h 488"/>
              <a:gd name="T34" fmla="*/ 254 w 428"/>
              <a:gd name="T35" fmla="*/ 436 h 488"/>
              <a:gd name="T36" fmla="*/ 276 w 428"/>
              <a:gd name="T37" fmla="*/ 426 h 488"/>
              <a:gd name="T38" fmla="*/ 190 w 428"/>
              <a:gd name="T39" fmla="*/ 292 h 488"/>
              <a:gd name="T40" fmla="*/ 154 w 428"/>
              <a:gd name="T41" fmla="*/ 304 h 488"/>
              <a:gd name="T42" fmla="*/ 110 w 428"/>
              <a:gd name="T43" fmla="*/ 286 h 488"/>
              <a:gd name="T44" fmla="*/ 94 w 428"/>
              <a:gd name="T45" fmla="*/ 256 h 488"/>
              <a:gd name="T46" fmla="*/ 96 w 428"/>
              <a:gd name="T47" fmla="*/ 220 h 488"/>
              <a:gd name="T48" fmla="*/ 130 w 428"/>
              <a:gd name="T49" fmla="*/ 188 h 488"/>
              <a:gd name="T50" fmla="*/ 162 w 428"/>
              <a:gd name="T51" fmla="*/ 184 h 488"/>
              <a:gd name="T52" fmla="*/ 154 w 428"/>
              <a:gd name="T53" fmla="*/ 224 h 488"/>
              <a:gd name="T54" fmla="*/ 198 w 428"/>
              <a:gd name="T55" fmla="*/ 280 h 488"/>
              <a:gd name="T56" fmla="*/ 226 w 428"/>
              <a:gd name="T57" fmla="*/ 164 h 488"/>
              <a:gd name="T58" fmla="*/ 194 w 428"/>
              <a:gd name="T59" fmla="*/ 162 h 488"/>
              <a:gd name="T60" fmla="*/ 154 w 428"/>
              <a:gd name="T61" fmla="*/ 152 h 488"/>
              <a:gd name="T62" fmla="*/ 102 w 428"/>
              <a:gd name="T63" fmla="*/ 168 h 488"/>
              <a:gd name="T64" fmla="*/ 68 w 428"/>
              <a:gd name="T65" fmla="*/ 208 h 488"/>
              <a:gd name="T66" fmla="*/ 68 w 428"/>
              <a:gd name="T67" fmla="*/ 280 h 488"/>
              <a:gd name="T68" fmla="*/ 102 w 428"/>
              <a:gd name="T69" fmla="*/ 320 h 488"/>
              <a:gd name="T70" fmla="*/ 154 w 428"/>
              <a:gd name="T71" fmla="*/ 336 h 488"/>
              <a:gd name="T72" fmla="*/ 200 w 428"/>
              <a:gd name="T73" fmla="*/ 322 h 488"/>
              <a:gd name="T74" fmla="*/ 220 w 428"/>
              <a:gd name="T75" fmla="*/ 368 h 488"/>
              <a:gd name="T76" fmla="*/ 256 w 428"/>
              <a:gd name="T77" fmla="*/ 400 h 488"/>
              <a:gd name="T78" fmla="*/ 232 w 428"/>
              <a:gd name="T79" fmla="*/ 414 h 488"/>
              <a:gd name="T80" fmla="*/ 218 w 428"/>
              <a:gd name="T81" fmla="*/ 438 h 488"/>
              <a:gd name="T82" fmla="*/ 90 w 428"/>
              <a:gd name="T83" fmla="*/ 446 h 488"/>
              <a:gd name="T84" fmla="*/ 74 w 428"/>
              <a:gd name="T85" fmla="*/ 414 h 488"/>
              <a:gd name="T86" fmla="*/ 32 w 428"/>
              <a:gd name="T87" fmla="*/ 396 h 488"/>
              <a:gd name="T88" fmla="*/ 54 w 428"/>
              <a:gd name="T89" fmla="*/ 86 h 488"/>
              <a:gd name="T90" fmla="*/ 88 w 428"/>
              <a:gd name="T91" fmla="*/ 54 h 488"/>
              <a:gd name="T92" fmla="*/ 214 w 428"/>
              <a:gd name="T93" fmla="*/ 30 h 488"/>
              <a:gd name="T94" fmla="*/ 232 w 428"/>
              <a:gd name="T95" fmla="*/ 74 h 488"/>
              <a:gd name="T96" fmla="*/ 262 w 428"/>
              <a:gd name="T97" fmla="*/ 90 h 488"/>
              <a:gd name="T98" fmla="*/ 270 w 428"/>
              <a:gd name="T99" fmla="*/ 60 h 488"/>
              <a:gd name="T100" fmla="*/ 248 w 428"/>
              <a:gd name="T101" fmla="*/ 42 h 488"/>
              <a:gd name="T102" fmla="*/ 276 w 428"/>
              <a:gd name="T103" fmla="*/ 6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8" h="488">
                <a:moveTo>
                  <a:pt x="422" y="224"/>
                </a:moveTo>
                <a:lnTo>
                  <a:pt x="422" y="224"/>
                </a:lnTo>
                <a:lnTo>
                  <a:pt x="416" y="212"/>
                </a:lnTo>
                <a:lnTo>
                  <a:pt x="406" y="200"/>
                </a:lnTo>
                <a:lnTo>
                  <a:pt x="306" y="100"/>
                </a:lnTo>
                <a:lnTo>
                  <a:pt x="306" y="0"/>
                </a:lnTo>
                <a:lnTo>
                  <a:pt x="0" y="0"/>
                </a:lnTo>
                <a:lnTo>
                  <a:pt x="0" y="488"/>
                </a:lnTo>
                <a:lnTo>
                  <a:pt x="306" y="488"/>
                </a:lnTo>
                <a:lnTo>
                  <a:pt x="306" y="382"/>
                </a:lnTo>
                <a:lnTo>
                  <a:pt x="306" y="382"/>
                </a:lnTo>
                <a:lnTo>
                  <a:pt x="290" y="380"/>
                </a:lnTo>
                <a:lnTo>
                  <a:pt x="276" y="376"/>
                </a:lnTo>
                <a:lnTo>
                  <a:pt x="276" y="376"/>
                </a:lnTo>
                <a:lnTo>
                  <a:pt x="264" y="368"/>
                </a:lnTo>
                <a:lnTo>
                  <a:pt x="252" y="358"/>
                </a:lnTo>
                <a:lnTo>
                  <a:pt x="252" y="358"/>
                </a:lnTo>
                <a:lnTo>
                  <a:pt x="242" y="348"/>
                </a:lnTo>
                <a:lnTo>
                  <a:pt x="236" y="334"/>
                </a:lnTo>
                <a:lnTo>
                  <a:pt x="236" y="334"/>
                </a:lnTo>
                <a:lnTo>
                  <a:pt x="230" y="320"/>
                </a:lnTo>
                <a:lnTo>
                  <a:pt x="230" y="304"/>
                </a:lnTo>
                <a:lnTo>
                  <a:pt x="230" y="268"/>
                </a:lnTo>
                <a:lnTo>
                  <a:pt x="190" y="228"/>
                </a:lnTo>
                <a:lnTo>
                  <a:pt x="190" y="228"/>
                </a:lnTo>
                <a:lnTo>
                  <a:pt x="186" y="222"/>
                </a:lnTo>
                <a:lnTo>
                  <a:pt x="184" y="212"/>
                </a:lnTo>
                <a:lnTo>
                  <a:pt x="184" y="212"/>
                </a:lnTo>
                <a:lnTo>
                  <a:pt x="186" y="204"/>
                </a:lnTo>
                <a:lnTo>
                  <a:pt x="186" y="204"/>
                </a:lnTo>
                <a:lnTo>
                  <a:pt x="190" y="198"/>
                </a:lnTo>
                <a:lnTo>
                  <a:pt x="190" y="198"/>
                </a:lnTo>
                <a:lnTo>
                  <a:pt x="198" y="192"/>
                </a:lnTo>
                <a:lnTo>
                  <a:pt x="198" y="192"/>
                </a:lnTo>
                <a:lnTo>
                  <a:pt x="206" y="190"/>
                </a:lnTo>
                <a:lnTo>
                  <a:pt x="206" y="190"/>
                </a:lnTo>
                <a:lnTo>
                  <a:pt x="214" y="192"/>
                </a:lnTo>
                <a:lnTo>
                  <a:pt x="222" y="198"/>
                </a:lnTo>
                <a:lnTo>
                  <a:pt x="310" y="286"/>
                </a:lnTo>
                <a:lnTo>
                  <a:pt x="332" y="264"/>
                </a:lnTo>
                <a:lnTo>
                  <a:pt x="306" y="238"/>
                </a:lnTo>
                <a:lnTo>
                  <a:pt x="306" y="144"/>
                </a:lnTo>
                <a:lnTo>
                  <a:pt x="384" y="222"/>
                </a:lnTo>
                <a:lnTo>
                  <a:pt x="384" y="222"/>
                </a:lnTo>
                <a:lnTo>
                  <a:pt x="390" y="228"/>
                </a:lnTo>
                <a:lnTo>
                  <a:pt x="394" y="236"/>
                </a:lnTo>
                <a:lnTo>
                  <a:pt x="394" y="236"/>
                </a:lnTo>
                <a:lnTo>
                  <a:pt x="396" y="244"/>
                </a:lnTo>
                <a:lnTo>
                  <a:pt x="398" y="254"/>
                </a:lnTo>
                <a:lnTo>
                  <a:pt x="398" y="488"/>
                </a:lnTo>
                <a:lnTo>
                  <a:pt x="428" y="488"/>
                </a:lnTo>
                <a:lnTo>
                  <a:pt x="428" y="254"/>
                </a:lnTo>
                <a:lnTo>
                  <a:pt x="428" y="254"/>
                </a:lnTo>
                <a:lnTo>
                  <a:pt x="426" y="238"/>
                </a:lnTo>
                <a:lnTo>
                  <a:pt x="422" y="224"/>
                </a:lnTo>
                <a:lnTo>
                  <a:pt x="422" y="224"/>
                </a:lnTo>
                <a:close/>
                <a:moveTo>
                  <a:pt x="32" y="30"/>
                </a:moveTo>
                <a:lnTo>
                  <a:pt x="62" y="30"/>
                </a:lnTo>
                <a:lnTo>
                  <a:pt x="62" y="30"/>
                </a:lnTo>
                <a:lnTo>
                  <a:pt x="62" y="36"/>
                </a:lnTo>
                <a:lnTo>
                  <a:pt x="60" y="42"/>
                </a:lnTo>
                <a:lnTo>
                  <a:pt x="60" y="42"/>
                </a:lnTo>
                <a:lnTo>
                  <a:pt x="52" y="52"/>
                </a:lnTo>
                <a:lnTo>
                  <a:pt x="52" y="52"/>
                </a:lnTo>
                <a:lnTo>
                  <a:pt x="44" y="58"/>
                </a:lnTo>
                <a:lnTo>
                  <a:pt x="44" y="58"/>
                </a:lnTo>
                <a:lnTo>
                  <a:pt x="38" y="60"/>
                </a:lnTo>
                <a:lnTo>
                  <a:pt x="32" y="60"/>
                </a:lnTo>
                <a:lnTo>
                  <a:pt x="32" y="30"/>
                </a:lnTo>
                <a:close/>
                <a:moveTo>
                  <a:pt x="32" y="458"/>
                </a:moveTo>
                <a:lnTo>
                  <a:pt x="32" y="426"/>
                </a:lnTo>
                <a:lnTo>
                  <a:pt x="32" y="426"/>
                </a:lnTo>
                <a:lnTo>
                  <a:pt x="38" y="428"/>
                </a:lnTo>
                <a:lnTo>
                  <a:pt x="44" y="430"/>
                </a:lnTo>
                <a:lnTo>
                  <a:pt x="44" y="430"/>
                </a:lnTo>
                <a:lnTo>
                  <a:pt x="52" y="436"/>
                </a:lnTo>
                <a:lnTo>
                  <a:pt x="52" y="436"/>
                </a:lnTo>
                <a:lnTo>
                  <a:pt x="60" y="446"/>
                </a:lnTo>
                <a:lnTo>
                  <a:pt x="60" y="446"/>
                </a:lnTo>
                <a:lnTo>
                  <a:pt x="62" y="452"/>
                </a:lnTo>
                <a:lnTo>
                  <a:pt x="62" y="458"/>
                </a:lnTo>
                <a:lnTo>
                  <a:pt x="32" y="458"/>
                </a:lnTo>
                <a:close/>
                <a:moveTo>
                  <a:pt x="276" y="426"/>
                </a:moveTo>
                <a:lnTo>
                  <a:pt x="276" y="458"/>
                </a:lnTo>
                <a:lnTo>
                  <a:pt x="244" y="458"/>
                </a:lnTo>
                <a:lnTo>
                  <a:pt x="244" y="458"/>
                </a:lnTo>
                <a:lnTo>
                  <a:pt x="246" y="452"/>
                </a:lnTo>
                <a:lnTo>
                  <a:pt x="248" y="446"/>
                </a:lnTo>
                <a:lnTo>
                  <a:pt x="248" y="446"/>
                </a:lnTo>
                <a:lnTo>
                  <a:pt x="254" y="436"/>
                </a:lnTo>
                <a:lnTo>
                  <a:pt x="254" y="436"/>
                </a:lnTo>
                <a:lnTo>
                  <a:pt x="264" y="430"/>
                </a:lnTo>
                <a:lnTo>
                  <a:pt x="264" y="430"/>
                </a:lnTo>
                <a:lnTo>
                  <a:pt x="270" y="428"/>
                </a:lnTo>
                <a:lnTo>
                  <a:pt x="276" y="426"/>
                </a:lnTo>
                <a:lnTo>
                  <a:pt x="276" y="426"/>
                </a:lnTo>
                <a:close/>
                <a:moveTo>
                  <a:pt x="198" y="280"/>
                </a:moveTo>
                <a:lnTo>
                  <a:pt x="198" y="284"/>
                </a:lnTo>
                <a:lnTo>
                  <a:pt x="198" y="284"/>
                </a:lnTo>
                <a:lnTo>
                  <a:pt x="190" y="292"/>
                </a:lnTo>
                <a:lnTo>
                  <a:pt x="178" y="300"/>
                </a:lnTo>
                <a:lnTo>
                  <a:pt x="178" y="300"/>
                </a:lnTo>
                <a:lnTo>
                  <a:pt x="166" y="304"/>
                </a:lnTo>
                <a:lnTo>
                  <a:pt x="154" y="304"/>
                </a:lnTo>
                <a:lnTo>
                  <a:pt x="154" y="304"/>
                </a:lnTo>
                <a:lnTo>
                  <a:pt x="140" y="304"/>
                </a:lnTo>
                <a:lnTo>
                  <a:pt x="130" y="300"/>
                </a:lnTo>
                <a:lnTo>
                  <a:pt x="130" y="300"/>
                </a:lnTo>
                <a:lnTo>
                  <a:pt x="120" y="294"/>
                </a:lnTo>
                <a:lnTo>
                  <a:pt x="110" y="286"/>
                </a:lnTo>
                <a:lnTo>
                  <a:pt x="110" y="286"/>
                </a:lnTo>
                <a:lnTo>
                  <a:pt x="102" y="278"/>
                </a:lnTo>
                <a:lnTo>
                  <a:pt x="96" y="268"/>
                </a:lnTo>
                <a:lnTo>
                  <a:pt x="96" y="268"/>
                </a:lnTo>
                <a:lnTo>
                  <a:pt x="94" y="256"/>
                </a:lnTo>
                <a:lnTo>
                  <a:pt x="92" y="244"/>
                </a:lnTo>
                <a:lnTo>
                  <a:pt x="92" y="244"/>
                </a:lnTo>
                <a:lnTo>
                  <a:pt x="94" y="232"/>
                </a:lnTo>
                <a:lnTo>
                  <a:pt x="96" y="220"/>
                </a:lnTo>
                <a:lnTo>
                  <a:pt x="96" y="220"/>
                </a:lnTo>
                <a:lnTo>
                  <a:pt x="102" y="210"/>
                </a:lnTo>
                <a:lnTo>
                  <a:pt x="110" y="200"/>
                </a:lnTo>
                <a:lnTo>
                  <a:pt x="110" y="200"/>
                </a:lnTo>
                <a:lnTo>
                  <a:pt x="120" y="194"/>
                </a:lnTo>
                <a:lnTo>
                  <a:pt x="130" y="188"/>
                </a:lnTo>
                <a:lnTo>
                  <a:pt x="130" y="188"/>
                </a:lnTo>
                <a:lnTo>
                  <a:pt x="140" y="184"/>
                </a:lnTo>
                <a:lnTo>
                  <a:pt x="154" y="182"/>
                </a:lnTo>
                <a:lnTo>
                  <a:pt x="154" y="182"/>
                </a:lnTo>
                <a:lnTo>
                  <a:pt x="162" y="184"/>
                </a:lnTo>
                <a:lnTo>
                  <a:pt x="162" y="184"/>
                </a:lnTo>
                <a:lnTo>
                  <a:pt x="156" y="198"/>
                </a:lnTo>
                <a:lnTo>
                  <a:pt x="154" y="212"/>
                </a:lnTo>
                <a:lnTo>
                  <a:pt x="154" y="212"/>
                </a:lnTo>
                <a:lnTo>
                  <a:pt x="154" y="224"/>
                </a:lnTo>
                <a:lnTo>
                  <a:pt x="158" y="234"/>
                </a:lnTo>
                <a:lnTo>
                  <a:pt x="158" y="234"/>
                </a:lnTo>
                <a:lnTo>
                  <a:pt x="162" y="242"/>
                </a:lnTo>
                <a:lnTo>
                  <a:pt x="168" y="250"/>
                </a:lnTo>
                <a:lnTo>
                  <a:pt x="198" y="280"/>
                </a:lnTo>
                <a:close/>
                <a:moveTo>
                  <a:pt x="276" y="206"/>
                </a:moveTo>
                <a:lnTo>
                  <a:pt x="244" y="176"/>
                </a:lnTo>
                <a:lnTo>
                  <a:pt x="244" y="176"/>
                </a:lnTo>
                <a:lnTo>
                  <a:pt x="236" y="168"/>
                </a:lnTo>
                <a:lnTo>
                  <a:pt x="226" y="164"/>
                </a:lnTo>
                <a:lnTo>
                  <a:pt x="226" y="164"/>
                </a:lnTo>
                <a:lnTo>
                  <a:pt x="216" y="160"/>
                </a:lnTo>
                <a:lnTo>
                  <a:pt x="206" y="160"/>
                </a:lnTo>
                <a:lnTo>
                  <a:pt x="206" y="160"/>
                </a:lnTo>
                <a:lnTo>
                  <a:pt x="194" y="162"/>
                </a:lnTo>
                <a:lnTo>
                  <a:pt x="194" y="162"/>
                </a:lnTo>
                <a:lnTo>
                  <a:pt x="184" y="158"/>
                </a:lnTo>
                <a:lnTo>
                  <a:pt x="174" y="154"/>
                </a:lnTo>
                <a:lnTo>
                  <a:pt x="174" y="154"/>
                </a:lnTo>
                <a:lnTo>
                  <a:pt x="154" y="152"/>
                </a:lnTo>
                <a:lnTo>
                  <a:pt x="154" y="152"/>
                </a:lnTo>
                <a:lnTo>
                  <a:pt x="134" y="154"/>
                </a:lnTo>
                <a:lnTo>
                  <a:pt x="118" y="160"/>
                </a:lnTo>
                <a:lnTo>
                  <a:pt x="118" y="160"/>
                </a:lnTo>
                <a:lnTo>
                  <a:pt x="102" y="168"/>
                </a:lnTo>
                <a:lnTo>
                  <a:pt x="88" y="180"/>
                </a:lnTo>
                <a:lnTo>
                  <a:pt x="88" y="180"/>
                </a:lnTo>
                <a:lnTo>
                  <a:pt x="78" y="192"/>
                </a:lnTo>
                <a:lnTo>
                  <a:pt x="68" y="208"/>
                </a:lnTo>
                <a:lnTo>
                  <a:pt x="68" y="208"/>
                </a:lnTo>
                <a:lnTo>
                  <a:pt x="64" y="226"/>
                </a:lnTo>
                <a:lnTo>
                  <a:pt x="62" y="244"/>
                </a:lnTo>
                <a:lnTo>
                  <a:pt x="62" y="244"/>
                </a:lnTo>
                <a:lnTo>
                  <a:pt x="64" y="262"/>
                </a:lnTo>
                <a:lnTo>
                  <a:pt x="68" y="280"/>
                </a:lnTo>
                <a:lnTo>
                  <a:pt x="68" y="280"/>
                </a:lnTo>
                <a:lnTo>
                  <a:pt x="78" y="296"/>
                </a:lnTo>
                <a:lnTo>
                  <a:pt x="88" y="308"/>
                </a:lnTo>
                <a:lnTo>
                  <a:pt x="88" y="308"/>
                </a:lnTo>
                <a:lnTo>
                  <a:pt x="102" y="320"/>
                </a:lnTo>
                <a:lnTo>
                  <a:pt x="118" y="328"/>
                </a:lnTo>
                <a:lnTo>
                  <a:pt x="118" y="328"/>
                </a:lnTo>
                <a:lnTo>
                  <a:pt x="134" y="334"/>
                </a:lnTo>
                <a:lnTo>
                  <a:pt x="154" y="336"/>
                </a:lnTo>
                <a:lnTo>
                  <a:pt x="154" y="336"/>
                </a:lnTo>
                <a:lnTo>
                  <a:pt x="166" y="334"/>
                </a:lnTo>
                <a:lnTo>
                  <a:pt x="178" y="332"/>
                </a:lnTo>
                <a:lnTo>
                  <a:pt x="178" y="332"/>
                </a:lnTo>
                <a:lnTo>
                  <a:pt x="190" y="328"/>
                </a:lnTo>
                <a:lnTo>
                  <a:pt x="200" y="322"/>
                </a:lnTo>
                <a:lnTo>
                  <a:pt x="200" y="322"/>
                </a:lnTo>
                <a:lnTo>
                  <a:pt x="204" y="334"/>
                </a:lnTo>
                <a:lnTo>
                  <a:pt x="208" y="346"/>
                </a:lnTo>
                <a:lnTo>
                  <a:pt x="212" y="358"/>
                </a:lnTo>
                <a:lnTo>
                  <a:pt x="220" y="368"/>
                </a:lnTo>
                <a:lnTo>
                  <a:pt x="220" y="368"/>
                </a:lnTo>
                <a:lnTo>
                  <a:pt x="226" y="378"/>
                </a:lnTo>
                <a:lnTo>
                  <a:pt x="236" y="386"/>
                </a:lnTo>
                <a:lnTo>
                  <a:pt x="246" y="394"/>
                </a:lnTo>
                <a:lnTo>
                  <a:pt x="256" y="400"/>
                </a:lnTo>
                <a:lnTo>
                  <a:pt x="256" y="400"/>
                </a:lnTo>
                <a:lnTo>
                  <a:pt x="248" y="404"/>
                </a:lnTo>
                <a:lnTo>
                  <a:pt x="240" y="408"/>
                </a:lnTo>
                <a:lnTo>
                  <a:pt x="240" y="408"/>
                </a:lnTo>
                <a:lnTo>
                  <a:pt x="232" y="414"/>
                </a:lnTo>
                <a:lnTo>
                  <a:pt x="226" y="422"/>
                </a:lnTo>
                <a:lnTo>
                  <a:pt x="226" y="422"/>
                </a:lnTo>
                <a:lnTo>
                  <a:pt x="222" y="430"/>
                </a:lnTo>
                <a:lnTo>
                  <a:pt x="218" y="438"/>
                </a:lnTo>
                <a:lnTo>
                  <a:pt x="218" y="438"/>
                </a:lnTo>
                <a:lnTo>
                  <a:pt x="214" y="448"/>
                </a:lnTo>
                <a:lnTo>
                  <a:pt x="214" y="458"/>
                </a:lnTo>
                <a:lnTo>
                  <a:pt x="92" y="458"/>
                </a:lnTo>
                <a:lnTo>
                  <a:pt x="92" y="458"/>
                </a:lnTo>
                <a:lnTo>
                  <a:pt x="90" y="446"/>
                </a:lnTo>
                <a:lnTo>
                  <a:pt x="88" y="434"/>
                </a:lnTo>
                <a:lnTo>
                  <a:pt x="88" y="434"/>
                </a:lnTo>
                <a:lnTo>
                  <a:pt x="82" y="424"/>
                </a:lnTo>
                <a:lnTo>
                  <a:pt x="74" y="414"/>
                </a:lnTo>
                <a:lnTo>
                  <a:pt x="74" y="414"/>
                </a:lnTo>
                <a:lnTo>
                  <a:pt x="66" y="406"/>
                </a:lnTo>
                <a:lnTo>
                  <a:pt x="54" y="402"/>
                </a:lnTo>
                <a:lnTo>
                  <a:pt x="54" y="402"/>
                </a:lnTo>
                <a:lnTo>
                  <a:pt x="44" y="398"/>
                </a:lnTo>
                <a:lnTo>
                  <a:pt x="32" y="396"/>
                </a:lnTo>
                <a:lnTo>
                  <a:pt x="32" y="92"/>
                </a:lnTo>
                <a:lnTo>
                  <a:pt x="32" y="92"/>
                </a:lnTo>
                <a:lnTo>
                  <a:pt x="44" y="90"/>
                </a:lnTo>
                <a:lnTo>
                  <a:pt x="54" y="86"/>
                </a:lnTo>
                <a:lnTo>
                  <a:pt x="54" y="86"/>
                </a:lnTo>
                <a:lnTo>
                  <a:pt x="66" y="80"/>
                </a:lnTo>
                <a:lnTo>
                  <a:pt x="74" y="74"/>
                </a:lnTo>
                <a:lnTo>
                  <a:pt x="74" y="74"/>
                </a:lnTo>
                <a:lnTo>
                  <a:pt x="82" y="64"/>
                </a:lnTo>
                <a:lnTo>
                  <a:pt x="88" y="54"/>
                </a:lnTo>
                <a:lnTo>
                  <a:pt x="88" y="54"/>
                </a:lnTo>
                <a:lnTo>
                  <a:pt x="90" y="42"/>
                </a:lnTo>
                <a:lnTo>
                  <a:pt x="92" y="30"/>
                </a:lnTo>
                <a:lnTo>
                  <a:pt x="214" y="30"/>
                </a:lnTo>
                <a:lnTo>
                  <a:pt x="214" y="30"/>
                </a:lnTo>
                <a:lnTo>
                  <a:pt x="216" y="42"/>
                </a:lnTo>
                <a:lnTo>
                  <a:pt x="218" y="54"/>
                </a:lnTo>
                <a:lnTo>
                  <a:pt x="218" y="54"/>
                </a:lnTo>
                <a:lnTo>
                  <a:pt x="224" y="64"/>
                </a:lnTo>
                <a:lnTo>
                  <a:pt x="232" y="74"/>
                </a:lnTo>
                <a:lnTo>
                  <a:pt x="232" y="74"/>
                </a:lnTo>
                <a:lnTo>
                  <a:pt x="242" y="80"/>
                </a:lnTo>
                <a:lnTo>
                  <a:pt x="252" y="86"/>
                </a:lnTo>
                <a:lnTo>
                  <a:pt x="252" y="86"/>
                </a:lnTo>
                <a:lnTo>
                  <a:pt x="262" y="90"/>
                </a:lnTo>
                <a:lnTo>
                  <a:pt x="276" y="92"/>
                </a:lnTo>
                <a:lnTo>
                  <a:pt x="276" y="206"/>
                </a:lnTo>
                <a:close/>
                <a:moveTo>
                  <a:pt x="276" y="60"/>
                </a:moveTo>
                <a:lnTo>
                  <a:pt x="276" y="60"/>
                </a:lnTo>
                <a:lnTo>
                  <a:pt x="270" y="60"/>
                </a:lnTo>
                <a:lnTo>
                  <a:pt x="264" y="58"/>
                </a:lnTo>
                <a:lnTo>
                  <a:pt x="264" y="58"/>
                </a:lnTo>
                <a:lnTo>
                  <a:pt x="254" y="52"/>
                </a:lnTo>
                <a:lnTo>
                  <a:pt x="254" y="52"/>
                </a:lnTo>
                <a:lnTo>
                  <a:pt x="248" y="42"/>
                </a:lnTo>
                <a:lnTo>
                  <a:pt x="248" y="42"/>
                </a:lnTo>
                <a:lnTo>
                  <a:pt x="246" y="36"/>
                </a:lnTo>
                <a:lnTo>
                  <a:pt x="244" y="30"/>
                </a:lnTo>
                <a:lnTo>
                  <a:pt x="276" y="30"/>
                </a:lnTo>
                <a:lnTo>
                  <a:pt x="276" y="60"/>
                </a:lnTo>
                <a:close/>
              </a:path>
            </a:pathLst>
          </a:custGeom>
          <a:solidFill>
            <a:srgbClr val="FFFFFF"/>
          </a:solidFill>
          <a:ln>
            <a:solidFill>
              <a:srgbClr val="000000"/>
            </a:solidFill>
          </a:ln>
        </p:spPr>
        <p:txBody>
          <a:bodyPr vert="horz" wrap="square" lIns="89604" tIns="44801" rIns="89604" bIns="44801" numCol="1" anchor="t" anchorCtr="0" compatLnSpc="1">
            <a:prstTxWarp prst="textNoShape">
              <a:avLst/>
            </a:prstTxWarp>
          </a:bodyPr>
          <a:lstStyle/>
          <a:p>
            <a:pPr defTabSz="913841">
              <a:defRPr/>
            </a:pPr>
            <a:endParaRPr lang="en-US" sz="1763" kern="0" dirty="0">
              <a:solidFill>
                <a:srgbClr val="FFFFFF"/>
              </a:solidFill>
              <a:latin typeface="Calibri" panose="020F0502020204030204"/>
            </a:endParaRPr>
          </a:p>
        </p:txBody>
      </p:sp>
      <p:sp>
        <p:nvSpPr>
          <p:cNvPr id="27" name="Text Placeholder 15">
            <a:extLst>
              <a:ext uri="{FF2B5EF4-FFF2-40B4-BE49-F238E27FC236}">
                <a16:creationId xmlns:a16="http://schemas.microsoft.com/office/drawing/2014/main" id="{19A79DF6-B268-4DDD-AE1E-DD766E865F9E}"/>
              </a:ext>
            </a:extLst>
          </p:cNvPr>
          <p:cNvSpPr txBox="1">
            <a:spLocks/>
          </p:cNvSpPr>
          <p:nvPr/>
        </p:nvSpPr>
        <p:spPr>
          <a:xfrm>
            <a:off x="10109646" y="3102543"/>
            <a:ext cx="2024737" cy="382254"/>
          </a:xfrm>
          <a:prstGeom prst="rect">
            <a:avLst/>
          </a:prstGeom>
        </p:spPr>
        <p:txBody>
          <a:bodyPr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Pay nothing </a:t>
            </a:r>
          </a:p>
        </p:txBody>
      </p:sp>
      <p:pic>
        <p:nvPicPr>
          <p:cNvPr id="13" name="Graphic 12">
            <a:extLst>
              <a:ext uri="{FF2B5EF4-FFF2-40B4-BE49-F238E27FC236}">
                <a16:creationId xmlns:a16="http://schemas.microsoft.com/office/drawing/2014/main" id="{2322FE06-AFCD-4EED-9A1F-E7E355BC63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46879" y="2183644"/>
            <a:ext cx="950275" cy="623617"/>
          </a:xfrm>
          <a:prstGeom prst="rect">
            <a:avLst/>
          </a:prstGeom>
        </p:spPr>
      </p:pic>
      <p:grpSp>
        <p:nvGrpSpPr>
          <p:cNvPr id="10" name="Group 9">
            <a:extLst>
              <a:ext uri="{FF2B5EF4-FFF2-40B4-BE49-F238E27FC236}">
                <a16:creationId xmlns:a16="http://schemas.microsoft.com/office/drawing/2014/main" id="{815CD0D9-AE73-4588-BB84-45D3DB3EC959}"/>
              </a:ext>
            </a:extLst>
          </p:cNvPr>
          <p:cNvGrpSpPr/>
          <p:nvPr/>
        </p:nvGrpSpPr>
        <p:grpSpPr>
          <a:xfrm>
            <a:off x="1764" y="5377516"/>
            <a:ext cx="12432948" cy="1132254"/>
            <a:chOff x="0" y="5272815"/>
            <a:chExt cx="12192000" cy="1110312"/>
          </a:xfrm>
        </p:grpSpPr>
        <p:sp>
          <p:nvSpPr>
            <p:cNvPr id="3" name="Rectangle 2">
              <a:extLst>
                <a:ext uri="{FF2B5EF4-FFF2-40B4-BE49-F238E27FC236}">
                  <a16:creationId xmlns:a16="http://schemas.microsoft.com/office/drawing/2014/main" id="{3EB45083-7516-4D2F-AA55-23BF30F486CF}"/>
                </a:ext>
              </a:extLst>
            </p:cNvPr>
            <p:cNvSpPr/>
            <p:nvPr/>
          </p:nvSpPr>
          <p:spPr bwMode="auto">
            <a:xfrm>
              <a:off x="0" y="5272815"/>
              <a:ext cx="12192000" cy="1110312"/>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Light"/>
                <a:ea typeface="Segoe UI" pitchFamily="34" charset="0"/>
                <a:cs typeface="Segoe UI Light"/>
              </a:endParaRPr>
            </a:p>
          </p:txBody>
        </p:sp>
        <p:sp>
          <p:nvSpPr>
            <p:cNvPr id="11" name="Title 4">
              <a:extLst>
                <a:ext uri="{FF2B5EF4-FFF2-40B4-BE49-F238E27FC236}">
                  <a16:creationId xmlns:a16="http://schemas.microsoft.com/office/drawing/2014/main" id="{F8C33B5A-CA35-4A43-B8C1-CD106C694879}"/>
                </a:ext>
              </a:extLst>
            </p:cNvPr>
            <p:cNvSpPr txBox="1">
              <a:spLocks/>
            </p:cNvSpPr>
            <p:nvPr/>
          </p:nvSpPr>
          <p:spPr>
            <a:xfrm>
              <a:off x="1811021" y="5377916"/>
              <a:ext cx="8569959" cy="900112"/>
            </a:xfrm>
            <a:prstGeom prst="rect">
              <a:avLst/>
            </a:prstGeom>
          </p:spPr>
          <p:txBody>
            <a:bodyPr vert="horz" lIns="93247" tIns="46623" rIns="93247" bIns="4662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932563" fontAlgn="base">
                <a:spcBef>
                  <a:spcPts val="1199"/>
                </a:spcBef>
                <a:spcAft>
                  <a:spcPct val="0"/>
                </a:spcAft>
                <a:defRPr/>
              </a:pPr>
              <a:r>
                <a:rPr lang="en-US" u="sng" dirty="0">
                  <a:latin typeface="Segoe UI Light"/>
                  <a:cs typeface="Segoe UI Light"/>
                </a:rPr>
                <a:t>aka.ms/azure4students</a:t>
              </a:r>
              <a:endParaRPr lang="en-US" sz="19400" u="sng" dirty="0">
                <a:latin typeface="Segoe UI Light"/>
                <a:cs typeface="Segoe UI Light"/>
              </a:endParaRPr>
            </a:p>
          </p:txBody>
        </p:sp>
      </p:grpSp>
      <p:pic>
        <p:nvPicPr>
          <p:cNvPr id="16" name="Picture 2" descr="C:\Users\t-dantay\Documents\Placeholders\user.png">
            <a:extLst>
              <a:ext uri="{FF2B5EF4-FFF2-40B4-BE49-F238E27FC236}">
                <a16:creationId xmlns:a16="http://schemas.microsoft.com/office/drawing/2014/main" id="{A7F7193A-3C15-4292-B191-0327E3D8834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a:ext>
            </a:extLst>
          </a:blip>
          <a:srcRect/>
          <a:stretch>
            <a:fillRect/>
          </a:stretch>
        </p:blipFill>
        <p:spPr bwMode="auto">
          <a:xfrm>
            <a:off x="1120214" y="2125662"/>
            <a:ext cx="654638" cy="716010"/>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 Placeholder 15">
            <a:extLst>
              <a:ext uri="{FF2B5EF4-FFF2-40B4-BE49-F238E27FC236}">
                <a16:creationId xmlns:a16="http://schemas.microsoft.com/office/drawing/2014/main" id="{E897B99D-41A1-43DA-B295-042060E7A497}"/>
              </a:ext>
            </a:extLst>
          </p:cNvPr>
          <p:cNvSpPr txBox="1">
            <a:spLocks/>
          </p:cNvSpPr>
          <p:nvPr/>
        </p:nvSpPr>
        <p:spPr>
          <a:xfrm>
            <a:off x="358899" y="3102543"/>
            <a:ext cx="2177264" cy="670445"/>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Verify as</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 student</a:t>
            </a:r>
          </a:p>
        </p:txBody>
      </p:sp>
      <p:pic>
        <p:nvPicPr>
          <p:cNvPr id="21" name="Picture 2" descr="C:\Users\t-dantay\Documents\First24\expand_collapsedown1.png">
            <a:extLst>
              <a:ext uri="{FF2B5EF4-FFF2-40B4-BE49-F238E27FC236}">
                <a16:creationId xmlns:a16="http://schemas.microsoft.com/office/drawing/2014/main" id="{00373E28-CC09-4764-A1B4-B4EBF4E2AB84}"/>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2445790" y="2530038"/>
            <a:ext cx="319595" cy="319595"/>
          </a:xfrm>
          <a:prstGeom prst="rect">
            <a:avLst/>
          </a:prstGeom>
          <a:noFill/>
          <a:ln>
            <a:solidFill>
              <a:srgbClr val="000000"/>
            </a:solidFill>
          </a:ln>
          <a:extLst>
            <a:ext uri="{909E8E84-426E-40dd-AFC4-6F175D3DCCD1}">
              <a14:hiddenFill xmlns:a14="http://schemas.microsoft.com/office/drawing/2010/main" xmlns="">
                <a:solidFill>
                  <a:srgbClr val="FFFFFF"/>
                </a:solidFill>
              </a14:hiddenFill>
            </a:ext>
          </a:extLst>
        </p:spPr>
      </p:pic>
      <p:pic>
        <p:nvPicPr>
          <p:cNvPr id="24" name="Picture 2" descr="C:\Users\t-dantay\Documents\First24\expand_collapsedown1.png">
            <a:extLst>
              <a:ext uri="{FF2B5EF4-FFF2-40B4-BE49-F238E27FC236}">
                <a16:creationId xmlns:a16="http://schemas.microsoft.com/office/drawing/2014/main" id="{B8AD927F-AF7E-416C-8876-B92869C5102E}"/>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9884969" y="2530038"/>
            <a:ext cx="319595" cy="319595"/>
          </a:xfrm>
          <a:prstGeom prst="rect">
            <a:avLst/>
          </a:prstGeom>
          <a:noFill/>
          <a:ln>
            <a:solidFill>
              <a:srgbClr val="000000"/>
            </a:solidFill>
          </a:ln>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id="{6260E113-9D22-4453-90D1-A3DACD13E973}"/>
              </a:ext>
            </a:extLst>
          </p:cNvPr>
          <p:cNvSpPr/>
          <p:nvPr/>
        </p:nvSpPr>
        <p:spPr>
          <a:xfrm>
            <a:off x="3182011" y="1808883"/>
            <a:ext cx="6302750" cy="2917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latin typeface="Calibri" panose="020F0502020204030204"/>
            </a:endParaRPr>
          </a:p>
        </p:txBody>
      </p:sp>
      <p:sp>
        <p:nvSpPr>
          <p:cNvPr id="26" name="TextBox 25">
            <a:extLst>
              <a:ext uri="{FF2B5EF4-FFF2-40B4-BE49-F238E27FC236}">
                <a16:creationId xmlns:a16="http://schemas.microsoft.com/office/drawing/2014/main" id="{6CA6C382-3428-45A1-93B4-A40D623EC491}"/>
              </a:ext>
            </a:extLst>
          </p:cNvPr>
          <p:cNvSpPr txBox="1"/>
          <p:nvPr/>
        </p:nvSpPr>
        <p:spPr>
          <a:xfrm>
            <a:off x="4237318" y="4106862"/>
            <a:ext cx="4463433" cy="382308"/>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for 12 months or until $100 credit is used</a:t>
            </a:r>
          </a:p>
        </p:txBody>
      </p:sp>
      <p:sp>
        <p:nvSpPr>
          <p:cNvPr id="28" name="TextBox 27">
            <a:extLst>
              <a:ext uri="{FF2B5EF4-FFF2-40B4-BE49-F238E27FC236}">
                <a16:creationId xmlns:a16="http://schemas.microsoft.com/office/drawing/2014/main" id="{A2E6DDA5-A1DA-4C00-A071-BDEEB9124152}"/>
              </a:ext>
            </a:extLst>
          </p:cNvPr>
          <p:cNvSpPr txBox="1"/>
          <p:nvPr/>
        </p:nvSpPr>
        <p:spPr>
          <a:xfrm>
            <a:off x="343307" y="3864543"/>
            <a:ext cx="2213819" cy="670445"/>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No credit</a:t>
            </a:r>
            <a:br>
              <a:rPr lang="en-US" sz="1836" dirty="0">
                <a:solidFill>
                  <a:prstClr val="white"/>
                </a:solidFill>
                <a:latin typeface="Segoe UI Light"/>
                <a:cs typeface="Segoe UI Light"/>
              </a:rPr>
            </a:br>
            <a:r>
              <a:rPr lang="en-US" sz="1836" dirty="0">
                <a:solidFill>
                  <a:prstClr val="white"/>
                </a:solidFill>
                <a:latin typeface="Segoe UI Light"/>
                <a:cs typeface="Segoe UI Light"/>
              </a:rPr>
              <a:t>card required</a:t>
            </a:r>
          </a:p>
        </p:txBody>
      </p:sp>
      <p:sp>
        <p:nvSpPr>
          <p:cNvPr id="25" name="TextBox 24">
            <a:extLst>
              <a:ext uri="{FF2B5EF4-FFF2-40B4-BE49-F238E27FC236}">
                <a16:creationId xmlns:a16="http://schemas.microsoft.com/office/drawing/2014/main" id="{1902D651-522D-47A1-B98E-965561291FB4}"/>
              </a:ext>
            </a:extLst>
          </p:cNvPr>
          <p:cNvSpPr txBox="1"/>
          <p:nvPr/>
        </p:nvSpPr>
        <p:spPr>
          <a:xfrm>
            <a:off x="10031101" y="3864543"/>
            <a:ext cx="2181827" cy="670445"/>
          </a:xfrm>
          <a:prstGeom prst="rect">
            <a:avLst/>
          </a:prstGeom>
          <a:noFill/>
        </p:spPr>
        <p:txBody>
          <a:bodyPr wrap="square" rtlCol="0">
            <a:spAutoFit/>
          </a:bodyPr>
          <a:lstStyle/>
          <a:p>
            <a:pPr algn="ctr" defTabSz="932418">
              <a:tabLst>
                <a:tab pos="1258888" algn="l"/>
              </a:tabLst>
              <a:defRPr/>
            </a:pPr>
            <a:r>
              <a:rPr lang="en-US" sz="1836" dirty="0">
                <a:solidFill>
                  <a:prstClr val="white"/>
                </a:solidFill>
                <a:latin typeface="Segoe UI Light"/>
                <a:cs typeface="Segoe UI Light"/>
              </a:rPr>
              <a:t>Ability to convert to pay-as-you-go</a:t>
            </a:r>
          </a:p>
        </p:txBody>
      </p:sp>
      <p:sp>
        <p:nvSpPr>
          <p:cNvPr id="4" name="TextBox 3"/>
          <p:cNvSpPr txBox="1"/>
          <p:nvPr/>
        </p:nvSpPr>
        <p:spPr>
          <a:xfrm>
            <a:off x="5943595" y="2354262"/>
            <a:ext cx="569357"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Segoe UI Light"/>
                <a:cs typeface="Segoe UI Light"/>
              </a:rPr>
              <a:t>+</a:t>
            </a:r>
          </a:p>
        </p:txBody>
      </p:sp>
    </p:spTree>
    <p:extLst>
      <p:ext uri="{BB962C8B-B14F-4D97-AF65-F5344CB8AC3E}">
        <p14:creationId xmlns:p14="http://schemas.microsoft.com/office/powerpoint/2010/main" val="353419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11" name="Picture 10" descr="A picture containing indoor, wall, dark&#10;&#10;Description generated with very high confidence">
            <a:extLst>
              <a:ext uri="{FF2B5EF4-FFF2-40B4-BE49-F238E27FC236}">
                <a16:creationId xmlns:a16="http://schemas.microsoft.com/office/drawing/2014/main" id="{BA2D7A15-6284-4426-848D-1B723C7E7A9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230196"/>
            <a:ext cx="12436475" cy="4534132"/>
          </a:xfrm>
          <a:prstGeom prst="rect">
            <a:avLst/>
          </a:prstGeom>
        </p:spPr>
      </p:pic>
      <p:sp>
        <p:nvSpPr>
          <p:cNvPr id="5" name="Rectangle 4">
            <a:extLst>
              <a:ext uri="{FF2B5EF4-FFF2-40B4-BE49-F238E27FC236}">
                <a16:creationId xmlns:a16="http://schemas.microsoft.com/office/drawing/2014/main" id="{282F2D57-601B-4892-8F65-F2841C1E61B6}"/>
              </a:ext>
            </a:extLst>
          </p:cNvPr>
          <p:cNvSpPr/>
          <p:nvPr/>
        </p:nvSpPr>
        <p:spPr>
          <a:xfrm>
            <a:off x="5303837" y="5954596"/>
            <a:ext cx="2890471" cy="523220"/>
          </a:xfrm>
          <a:prstGeom prst="rect">
            <a:avLst/>
          </a:prstGeom>
        </p:spPr>
        <p:txBody>
          <a:bodyPr wrap="none">
            <a:spAutoFit/>
          </a:bodyPr>
          <a:lstStyle/>
          <a:p>
            <a:pPr algn="ctr"/>
            <a:r>
              <a:rPr lang="en-US" sz="2800" dirty="0">
                <a:solidFill>
                  <a:srgbClr val="FFFFFF"/>
                </a:solidFill>
                <a:latin typeface="Segoe UI" panose="020B0502040204020203" pitchFamily="34" charset="0"/>
              </a:rPr>
              <a:t>XBOX ONE X 1TB</a:t>
            </a:r>
          </a:p>
        </p:txBody>
      </p:sp>
    </p:spTree>
    <p:extLst>
      <p:ext uri="{BB962C8B-B14F-4D97-AF65-F5344CB8AC3E}">
        <p14:creationId xmlns:p14="http://schemas.microsoft.com/office/powerpoint/2010/main" val="340487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523CEF4-211E-458E-9917-A691A0BFB8CC}"/>
              </a:ext>
            </a:extLst>
          </p:cNvPr>
          <p:cNvSpPr/>
          <p:nvPr/>
        </p:nvSpPr>
        <p:spPr bwMode="auto">
          <a:xfrm>
            <a:off x="7898110" y="220662"/>
            <a:ext cx="4260254" cy="3810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Title 1"/>
          <p:cNvSpPr txBox="1">
            <a:spLocks/>
          </p:cNvSpPr>
          <p:nvPr/>
        </p:nvSpPr>
        <p:spPr>
          <a:xfrm>
            <a:off x="427037" y="220662"/>
            <a:ext cx="792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Microsoft people at &lt;insert Hack&gt;</a:t>
            </a: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8" name="Picture 7">
            <a:extLst>
              <a:ext uri="{FF2B5EF4-FFF2-40B4-BE49-F238E27FC236}">
                <a16:creationId xmlns:a16="http://schemas.microsoft.com/office/drawing/2014/main" id="{F6F248E3-626E-4917-AFC9-D982BCD878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0767" y="4335462"/>
            <a:ext cx="2059008" cy="2146457"/>
          </a:xfrm>
          <a:prstGeom prst="rect">
            <a:avLst/>
          </a:prstGeom>
        </p:spPr>
      </p:pic>
      <p:pic>
        <p:nvPicPr>
          <p:cNvPr id="9" name="Picture 8">
            <a:extLst>
              <a:ext uri="{FF2B5EF4-FFF2-40B4-BE49-F238E27FC236}">
                <a16:creationId xmlns:a16="http://schemas.microsoft.com/office/drawing/2014/main" id="{9011EFA1-C56F-4DCF-A176-4D0F2EA707D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50812" y="4335462"/>
            <a:ext cx="2035977" cy="2146457"/>
          </a:xfrm>
          <a:prstGeom prst="rect">
            <a:avLst/>
          </a:prstGeom>
        </p:spPr>
      </p:pic>
      <p:pic>
        <p:nvPicPr>
          <p:cNvPr id="10" name="Picture 9">
            <a:extLst>
              <a:ext uri="{FF2B5EF4-FFF2-40B4-BE49-F238E27FC236}">
                <a16:creationId xmlns:a16="http://schemas.microsoft.com/office/drawing/2014/main" id="{F0B916B6-2860-4402-BF81-A42CD8F5950D}"/>
              </a:ext>
            </a:extLst>
          </p:cNvPr>
          <p:cNvPicPr>
            <a:picLocks noChangeAspect="1"/>
          </p:cNvPicPr>
          <p:nvPr/>
        </p:nvPicPr>
        <p:blipFill>
          <a:blip r:embed="rId5"/>
          <a:stretch>
            <a:fillRect/>
          </a:stretch>
        </p:blipFill>
        <p:spPr>
          <a:xfrm>
            <a:off x="1492530" y="4106862"/>
            <a:ext cx="2754532" cy="2606307"/>
          </a:xfrm>
          <a:prstGeom prst="rect">
            <a:avLst/>
          </a:prstGeom>
        </p:spPr>
      </p:pic>
      <p:pic>
        <p:nvPicPr>
          <p:cNvPr id="12" name="Picture 11">
            <a:extLst>
              <a:ext uri="{FF2B5EF4-FFF2-40B4-BE49-F238E27FC236}">
                <a16:creationId xmlns:a16="http://schemas.microsoft.com/office/drawing/2014/main" id="{3CCDBC17-B639-411B-AA9E-2BDA466373E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66253" y="1650218"/>
            <a:ext cx="1962643" cy="2030062"/>
          </a:xfrm>
          <a:prstGeom prst="rect">
            <a:avLst/>
          </a:prstGeom>
        </p:spPr>
      </p:pic>
      <p:pic>
        <p:nvPicPr>
          <p:cNvPr id="13" name="Picture 12">
            <a:extLst>
              <a:ext uri="{FF2B5EF4-FFF2-40B4-BE49-F238E27FC236}">
                <a16:creationId xmlns:a16="http://schemas.microsoft.com/office/drawing/2014/main" id="{295F0F1D-FA7F-43F1-AADB-A46A7E386FD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44702" y="1603086"/>
            <a:ext cx="1962643" cy="2077194"/>
          </a:xfrm>
          <a:prstGeom prst="rect">
            <a:avLst/>
          </a:prstGeom>
        </p:spPr>
      </p:pic>
      <p:sp>
        <p:nvSpPr>
          <p:cNvPr id="15" name="Title 1">
            <a:extLst>
              <a:ext uri="{FF2B5EF4-FFF2-40B4-BE49-F238E27FC236}">
                <a16:creationId xmlns:a16="http://schemas.microsoft.com/office/drawing/2014/main" id="{8BFEB92D-C06D-416E-A8E3-EB54DB5C7449}"/>
              </a:ext>
            </a:extLst>
          </p:cNvPr>
          <p:cNvSpPr txBox="1">
            <a:spLocks/>
          </p:cNvSpPr>
          <p:nvPr/>
        </p:nvSpPr>
        <p:spPr>
          <a:xfrm>
            <a:off x="1944607" y="3345551"/>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&lt;names&gt;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737F74ED-D758-497B-8CA5-CEFE5118D601}"/>
              </a:ext>
            </a:extLst>
          </p:cNvPr>
          <p:cNvSpPr txBox="1">
            <a:spLocks/>
          </p:cNvSpPr>
          <p:nvPr/>
        </p:nvSpPr>
        <p:spPr>
          <a:xfrm>
            <a:off x="5347253" y="3345551"/>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Shana</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8" name="Title 1">
            <a:extLst>
              <a:ext uri="{FF2B5EF4-FFF2-40B4-BE49-F238E27FC236}">
                <a16:creationId xmlns:a16="http://schemas.microsoft.com/office/drawing/2014/main" id="{166CCC3F-568C-4A8D-974D-D5E16F8266AA}"/>
              </a:ext>
            </a:extLst>
          </p:cNvPr>
          <p:cNvSpPr txBox="1">
            <a:spLocks/>
          </p:cNvSpPr>
          <p:nvPr/>
        </p:nvSpPr>
        <p:spPr>
          <a:xfrm>
            <a:off x="2211085" y="6116798"/>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Salma</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9" name="Title 1">
            <a:extLst>
              <a:ext uri="{FF2B5EF4-FFF2-40B4-BE49-F238E27FC236}">
                <a16:creationId xmlns:a16="http://schemas.microsoft.com/office/drawing/2014/main" id="{E76A57D2-22A3-4452-B6A1-9315B6036208}"/>
              </a:ext>
            </a:extLst>
          </p:cNvPr>
          <p:cNvSpPr txBox="1">
            <a:spLocks/>
          </p:cNvSpPr>
          <p:nvPr/>
        </p:nvSpPr>
        <p:spPr>
          <a:xfrm>
            <a:off x="5405238" y="6116798"/>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Trang</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0" name="Title 1">
            <a:extLst>
              <a:ext uri="{FF2B5EF4-FFF2-40B4-BE49-F238E27FC236}">
                <a16:creationId xmlns:a16="http://schemas.microsoft.com/office/drawing/2014/main" id="{1B0E502A-FF5E-4A5D-BAC0-3521CF1E5CA6}"/>
              </a:ext>
            </a:extLst>
          </p:cNvPr>
          <p:cNvSpPr txBox="1">
            <a:spLocks/>
          </p:cNvSpPr>
          <p:nvPr/>
        </p:nvSpPr>
        <p:spPr>
          <a:xfrm>
            <a:off x="8478558" y="6121303"/>
            <a:ext cx="6705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Aleksander</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23" name="Picture 22">
            <a:extLst>
              <a:ext uri="{FF2B5EF4-FFF2-40B4-BE49-F238E27FC236}">
                <a16:creationId xmlns:a16="http://schemas.microsoft.com/office/drawing/2014/main" id="{C7C40CE2-8B02-4C21-9C18-029CEA537F5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435239" y="1650219"/>
            <a:ext cx="2010400" cy="2080532"/>
          </a:xfrm>
          <a:prstGeom prst="rect">
            <a:avLst/>
          </a:prstGeom>
        </p:spPr>
      </p:pic>
      <p:sp>
        <p:nvSpPr>
          <p:cNvPr id="25" name="Title 1">
            <a:extLst>
              <a:ext uri="{FF2B5EF4-FFF2-40B4-BE49-F238E27FC236}">
                <a16:creationId xmlns:a16="http://schemas.microsoft.com/office/drawing/2014/main" id="{3D1C83FA-9A90-4589-B878-55B45BB117A4}"/>
              </a:ext>
            </a:extLst>
          </p:cNvPr>
          <p:cNvSpPr txBox="1">
            <a:spLocks/>
          </p:cNvSpPr>
          <p:nvPr/>
        </p:nvSpPr>
        <p:spPr>
          <a:xfrm>
            <a:off x="8430801" y="3404861"/>
            <a:ext cx="6331821" cy="105817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2" normalizeH="0" baseline="0" noProof="0" dirty="0">
                <a:ln w="3175">
                  <a:noFill/>
                </a:ln>
                <a:solidFill>
                  <a:srgbClr val="505050"/>
                </a:solidFill>
                <a:effectLst/>
                <a:uLnTx/>
                <a:uFillTx/>
                <a:latin typeface="Segoe UI Light" pitchFamily="34" charset="0"/>
                <a:ea typeface="+mn-ea"/>
                <a:cs typeface="Segoe UI" pitchFamily="34" charset="0"/>
              </a:rPr>
              <a:t>Pierre-Louis</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2" name="Freeform: Shape 1">
            <a:extLst>
              <a:ext uri="{FF2B5EF4-FFF2-40B4-BE49-F238E27FC236}">
                <a16:creationId xmlns:a16="http://schemas.microsoft.com/office/drawing/2014/main" id="{25094FDD-AC1C-43D0-91DA-F82ABF40C91E}"/>
              </a:ext>
            </a:extLst>
          </p:cNvPr>
          <p:cNvSpPr/>
          <p:nvPr/>
        </p:nvSpPr>
        <p:spPr bwMode="auto">
          <a:xfrm>
            <a:off x="7774354" y="1926690"/>
            <a:ext cx="806083" cy="348623"/>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C0180559-89E4-4039-AA76-F5E25B8488A7}"/>
              </a:ext>
            </a:extLst>
          </p:cNvPr>
          <p:cNvSpPr/>
          <p:nvPr/>
        </p:nvSpPr>
        <p:spPr bwMode="auto">
          <a:xfrm rot="15681353">
            <a:off x="4628278" y="2066275"/>
            <a:ext cx="806083" cy="348623"/>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D3A9CD42-8A78-4E76-8229-780A19C56613}"/>
              </a:ext>
            </a:extLst>
          </p:cNvPr>
          <p:cNvSpPr/>
          <p:nvPr/>
        </p:nvSpPr>
        <p:spPr bwMode="auto">
          <a:xfrm>
            <a:off x="6036077" y="4288147"/>
            <a:ext cx="806083" cy="348623"/>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Shape 28">
            <a:extLst>
              <a:ext uri="{FF2B5EF4-FFF2-40B4-BE49-F238E27FC236}">
                <a16:creationId xmlns:a16="http://schemas.microsoft.com/office/drawing/2014/main" id="{EE66C671-5383-4B1E-BC9C-71C97AC22A8D}"/>
              </a:ext>
            </a:extLst>
          </p:cNvPr>
          <p:cNvSpPr/>
          <p:nvPr/>
        </p:nvSpPr>
        <p:spPr bwMode="auto">
          <a:xfrm rot="4675873">
            <a:off x="10019640" y="4417909"/>
            <a:ext cx="806083" cy="344939"/>
          </a:xfrm>
          <a:custGeom>
            <a:avLst/>
            <a:gdLst>
              <a:gd name="connsiteX0" fmla="*/ 268 w 806083"/>
              <a:gd name="connsiteY0" fmla="*/ 68588 h 348623"/>
              <a:gd name="connsiteX1" fmla="*/ 9793 w 806083"/>
              <a:gd name="connsiteY1" fmla="*/ 76208 h 348623"/>
              <a:gd name="connsiteX2" fmla="*/ 13603 w 806083"/>
              <a:gd name="connsiteY2" fmla="*/ 83828 h 348623"/>
              <a:gd name="connsiteX3" fmla="*/ 19318 w 806083"/>
              <a:gd name="connsiteY3" fmla="*/ 85733 h 348623"/>
              <a:gd name="connsiteX4" fmla="*/ 44083 w 806083"/>
              <a:gd name="connsiteY4" fmla="*/ 87638 h 348623"/>
              <a:gd name="connsiteX5" fmla="*/ 59323 w 806083"/>
              <a:gd name="connsiteY5" fmla="*/ 91448 h 348623"/>
              <a:gd name="connsiteX6" fmla="*/ 74563 w 806083"/>
              <a:gd name="connsiteY6" fmla="*/ 97163 h 348623"/>
              <a:gd name="connsiteX7" fmla="*/ 175528 w 806083"/>
              <a:gd name="connsiteY7" fmla="*/ 97163 h 348623"/>
              <a:gd name="connsiteX8" fmla="*/ 186958 w 806083"/>
              <a:gd name="connsiteY8" fmla="*/ 100973 h 348623"/>
              <a:gd name="connsiteX9" fmla="*/ 202198 w 806083"/>
              <a:gd name="connsiteY9" fmla="*/ 106688 h 348623"/>
              <a:gd name="connsiteX10" fmla="*/ 209818 w 806083"/>
              <a:gd name="connsiteY10" fmla="*/ 112403 h 348623"/>
              <a:gd name="connsiteX11" fmla="*/ 219343 w 806083"/>
              <a:gd name="connsiteY11" fmla="*/ 114308 h 348623"/>
              <a:gd name="connsiteX12" fmla="*/ 226963 w 806083"/>
              <a:gd name="connsiteY12" fmla="*/ 116213 h 348623"/>
              <a:gd name="connsiteX13" fmla="*/ 236488 w 806083"/>
              <a:gd name="connsiteY13" fmla="*/ 120023 h 348623"/>
              <a:gd name="connsiteX14" fmla="*/ 255538 w 806083"/>
              <a:gd name="connsiteY14" fmla="*/ 123833 h 348623"/>
              <a:gd name="connsiteX15" fmla="*/ 261253 w 806083"/>
              <a:gd name="connsiteY15" fmla="*/ 125738 h 348623"/>
              <a:gd name="connsiteX16" fmla="*/ 282208 w 806083"/>
              <a:gd name="connsiteY16" fmla="*/ 131453 h 348623"/>
              <a:gd name="connsiteX17" fmla="*/ 297448 w 806083"/>
              <a:gd name="connsiteY17" fmla="*/ 140978 h 348623"/>
              <a:gd name="connsiteX18" fmla="*/ 303163 w 806083"/>
              <a:gd name="connsiteY18" fmla="*/ 146693 h 348623"/>
              <a:gd name="connsiteX19" fmla="*/ 320308 w 806083"/>
              <a:gd name="connsiteY19" fmla="*/ 152408 h 348623"/>
              <a:gd name="connsiteX20" fmla="*/ 326023 w 806083"/>
              <a:gd name="connsiteY20" fmla="*/ 154313 h 348623"/>
              <a:gd name="connsiteX21" fmla="*/ 331738 w 806083"/>
              <a:gd name="connsiteY21" fmla="*/ 156218 h 348623"/>
              <a:gd name="connsiteX22" fmla="*/ 341263 w 806083"/>
              <a:gd name="connsiteY22" fmla="*/ 158123 h 348623"/>
              <a:gd name="connsiteX23" fmla="*/ 350788 w 806083"/>
              <a:gd name="connsiteY23" fmla="*/ 161933 h 348623"/>
              <a:gd name="connsiteX24" fmla="*/ 360313 w 806083"/>
              <a:gd name="connsiteY24" fmla="*/ 163838 h 348623"/>
              <a:gd name="connsiteX25" fmla="*/ 367933 w 806083"/>
              <a:gd name="connsiteY25" fmla="*/ 165743 h 348623"/>
              <a:gd name="connsiteX26" fmla="*/ 373648 w 806083"/>
              <a:gd name="connsiteY26" fmla="*/ 169553 h 348623"/>
              <a:gd name="connsiteX27" fmla="*/ 377458 w 806083"/>
              <a:gd name="connsiteY27" fmla="*/ 175268 h 348623"/>
              <a:gd name="connsiteX28" fmla="*/ 388888 w 806083"/>
              <a:gd name="connsiteY28" fmla="*/ 182888 h 348623"/>
              <a:gd name="connsiteX29" fmla="*/ 402223 w 806083"/>
              <a:gd name="connsiteY29" fmla="*/ 194318 h 348623"/>
              <a:gd name="connsiteX30" fmla="*/ 415558 w 806083"/>
              <a:gd name="connsiteY30" fmla="*/ 205748 h 348623"/>
              <a:gd name="connsiteX31" fmla="*/ 423178 w 806083"/>
              <a:gd name="connsiteY31" fmla="*/ 209558 h 348623"/>
              <a:gd name="connsiteX32" fmla="*/ 436513 w 806083"/>
              <a:gd name="connsiteY32" fmla="*/ 211463 h 348623"/>
              <a:gd name="connsiteX33" fmla="*/ 444133 w 806083"/>
              <a:gd name="connsiteY33" fmla="*/ 213368 h 348623"/>
              <a:gd name="connsiteX34" fmla="*/ 468898 w 806083"/>
              <a:gd name="connsiteY34" fmla="*/ 215273 h 348623"/>
              <a:gd name="connsiteX35" fmla="*/ 503188 w 806083"/>
              <a:gd name="connsiteY35" fmla="*/ 220988 h 348623"/>
              <a:gd name="connsiteX36" fmla="*/ 508903 w 806083"/>
              <a:gd name="connsiteY36" fmla="*/ 222893 h 348623"/>
              <a:gd name="connsiteX37" fmla="*/ 516523 w 806083"/>
              <a:gd name="connsiteY37" fmla="*/ 224798 h 348623"/>
              <a:gd name="connsiteX38" fmla="*/ 522238 w 806083"/>
              <a:gd name="connsiteY38" fmla="*/ 228608 h 348623"/>
              <a:gd name="connsiteX39" fmla="*/ 535573 w 806083"/>
              <a:gd name="connsiteY39" fmla="*/ 232418 h 348623"/>
              <a:gd name="connsiteX40" fmla="*/ 548908 w 806083"/>
              <a:gd name="connsiteY40" fmla="*/ 241943 h 348623"/>
              <a:gd name="connsiteX41" fmla="*/ 552718 w 806083"/>
              <a:gd name="connsiteY41" fmla="*/ 247658 h 348623"/>
              <a:gd name="connsiteX42" fmla="*/ 554623 w 806083"/>
              <a:gd name="connsiteY42" fmla="*/ 274328 h 348623"/>
              <a:gd name="connsiteX43" fmla="*/ 562243 w 806083"/>
              <a:gd name="connsiteY43" fmla="*/ 281948 h 348623"/>
              <a:gd name="connsiteX44" fmla="*/ 566053 w 806083"/>
              <a:gd name="connsiteY44" fmla="*/ 287663 h 348623"/>
              <a:gd name="connsiteX45" fmla="*/ 571768 w 806083"/>
              <a:gd name="connsiteY45" fmla="*/ 306713 h 348623"/>
              <a:gd name="connsiteX46" fmla="*/ 573673 w 806083"/>
              <a:gd name="connsiteY46" fmla="*/ 312428 h 348623"/>
              <a:gd name="connsiteX47" fmla="*/ 587008 w 806083"/>
              <a:gd name="connsiteY47" fmla="*/ 316238 h 348623"/>
              <a:gd name="connsiteX48" fmla="*/ 621298 w 806083"/>
              <a:gd name="connsiteY48" fmla="*/ 318143 h 348623"/>
              <a:gd name="connsiteX49" fmla="*/ 632728 w 806083"/>
              <a:gd name="connsiteY49" fmla="*/ 325763 h 348623"/>
              <a:gd name="connsiteX50" fmla="*/ 646063 w 806083"/>
              <a:gd name="connsiteY50" fmla="*/ 333383 h 348623"/>
              <a:gd name="connsiteX51" fmla="*/ 653683 w 806083"/>
              <a:gd name="connsiteY51" fmla="*/ 339098 h 348623"/>
              <a:gd name="connsiteX52" fmla="*/ 659398 w 806083"/>
              <a:gd name="connsiteY52" fmla="*/ 342908 h 348623"/>
              <a:gd name="connsiteX53" fmla="*/ 667018 w 806083"/>
              <a:gd name="connsiteY53" fmla="*/ 344813 h 348623"/>
              <a:gd name="connsiteX54" fmla="*/ 672733 w 806083"/>
              <a:gd name="connsiteY54" fmla="*/ 348623 h 348623"/>
              <a:gd name="connsiteX55" fmla="*/ 682258 w 806083"/>
              <a:gd name="connsiteY55" fmla="*/ 344813 h 348623"/>
              <a:gd name="connsiteX56" fmla="*/ 703213 w 806083"/>
              <a:gd name="connsiteY56" fmla="*/ 331478 h 348623"/>
              <a:gd name="connsiteX57" fmla="*/ 771793 w 806083"/>
              <a:gd name="connsiteY57" fmla="*/ 283853 h 348623"/>
              <a:gd name="connsiteX58" fmla="*/ 802273 w 806083"/>
              <a:gd name="connsiteY58" fmla="*/ 243848 h 348623"/>
              <a:gd name="connsiteX59" fmla="*/ 806083 w 806083"/>
              <a:gd name="connsiteY59" fmla="*/ 230513 h 348623"/>
              <a:gd name="connsiteX60" fmla="*/ 798463 w 806083"/>
              <a:gd name="connsiteY60" fmla="*/ 190508 h 348623"/>
              <a:gd name="connsiteX61" fmla="*/ 762268 w 806083"/>
              <a:gd name="connsiteY61" fmla="*/ 165743 h 348623"/>
              <a:gd name="connsiteX62" fmla="*/ 745123 w 806083"/>
              <a:gd name="connsiteY62" fmla="*/ 160028 h 348623"/>
              <a:gd name="connsiteX63" fmla="*/ 729883 w 806083"/>
              <a:gd name="connsiteY63" fmla="*/ 154313 h 348623"/>
              <a:gd name="connsiteX64" fmla="*/ 716548 w 806083"/>
              <a:gd name="connsiteY64" fmla="*/ 152408 h 348623"/>
              <a:gd name="connsiteX65" fmla="*/ 707023 w 806083"/>
              <a:gd name="connsiteY65" fmla="*/ 150503 h 348623"/>
              <a:gd name="connsiteX66" fmla="*/ 693688 w 806083"/>
              <a:gd name="connsiteY66" fmla="*/ 146693 h 348623"/>
              <a:gd name="connsiteX67" fmla="*/ 682258 w 806083"/>
              <a:gd name="connsiteY67" fmla="*/ 144788 h 348623"/>
              <a:gd name="connsiteX68" fmla="*/ 665113 w 806083"/>
              <a:gd name="connsiteY68" fmla="*/ 140978 h 348623"/>
              <a:gd name="connsiteX69" fmla="*/ 623203 w 806083"/>
              <a:gd name="connsiteY69" fmla="*/ 135263 h 348623"/>
              <a:gd name="connsiteX70" fmla="*/ 577483 w 806083"/>
              <a:gd name="connsiteY70" fmla="*/ 133358 h 348623"/>
              <a:gd name="connsiteX71" fmla="*/ 556528 w 806083"/>
              <a:gd name="connsiteY71" fmla="*/ 127643 h 348623"/>
              <a:gd name="connsiteX72" fmla="*/ 547003 w 806083"/>
              <a:gd name="connsiteY72" fmla="*/ 123833 h 348623"/>
              <a:gd name="connsiteX73" fmla="*/ 524143 w 806083"/>
              <a:gd name="connsiteY73" fmla="*/ 118118 h 348623"/>
              <a:gd name="connsiteX74" fmla="*/ 514618 w 806083"/>
              <a:gd name="connsiteY74" fmla="*/ 116213 h 348623"/>
              <a:gd name="connsiteX75" fmla="*/ 495568 w 806083"/>
              <a:gd name="connsiteY75" fmla="*/ 108593 h 348623"/>
              <a:gd name="connsiteX76" fmla="*/ 478423 w 806083"/>
              <a:gd name="connsiteY76" fmla="*/ 106688 h 348623"/>
              <a:gd name="connsiteX77" fmla="*/ 461278 w 806083"/>
              <a:gd name="connsiteY77" fmla="*/ 102878 h 348623"/>
              <a:gd name="connsiteX78" fmla="*/ 438418 w 806083"/>
              <a:gd name="connsiteY78" fmla="*/ 99068 h 348623"/>
              <a:gd name="connsiteX79" fmla="*/ 409843 w 806083"/>
              <a:gd name="connsiteY79" fmla="*/ 91448 h 348623"/>
              <a:gd name="connsiteX80" fmla="*/ 392698 w 806083"/>
              <a:gd name="connsiteY80" fmla="*/ 87638 h 348623"/>
              <a:gd name="connsiteX81" fmla="*/ 373648 w 806083"/>
              <a:gd name="connsiteY81" fmla="*/ 80018 h 348623"/>
              <a:gd name="connsiteX82" fmla="*/ 341263 w 806083"/>
              <a:gd name="connsiteY82" fmla="*/ 74303 h 348623"/>
              <a:gd name="connsiteX83" fmla="*/ 333643 w 806083"/>
              <a:gd name="connsiteY83" fmla="*/ 72398 h 348623"/>
              <a:gd name="connsiteX84" fmla="*/ 308878 w 806083"/>
              <a:gd name="connsiteY84" fmla="*/ 62873 h 348623"/>
              <a:gd name="connsiteX85" fmla="*/ 297448 w 806083"/>
              <a:gd name="connsiteY85" fmla="*/ 59063 h 348623"/>
              <a:gd name="connsiteX86" fmla="*/ 280303 w 806083"/>
              <a:gd name="connsiteY86" fmla="*/ 51443 h 348623"/>
              <a:gd name="connsiteX87" fmla="*/ 232678 w 806083"/>
              <a:gd name="connsiteY87" fmla="*/ 36203 h 348623"/>
              <a:gd name="connsiteX88" fmla="*/ 215533 w 806083"/>
              <a:gd name="connsiteY88" fmla="*/ 32393 h 348623"/>
              <a:gd name="connsiteX89" fmla="*/ 169813 w 806083"/>
              <a:gd name="connsiteY89" fmla="*/ 17153 h 348623"/>
              <a:gd name="connsiteX90" fmla="*/ 133618 w 806083"/>
              <a:gd name="connsiteY90" fmla="*/ 3818 h 348623"/>
              <a:gd name="connsiteX91" fmla="*/ 108853 w 806083"/>
              <a:gd name="connsiteY91" fmla="*/ 1913 h 348623"/>
              <a:gd name="connsiteX92" fmla="*/ 101233 w 806083"/>
              <a:gd name="connsiteY92" fmla="*/ 8 h 348623"/>
              <a:gd name="connsiteX93" fmla="*/ 70753 w 806083"/>
              <a:gd name="connsiteY93" fmla="*/ 3818 h 348623"/>
              <a:gd name="connsiteX94" fmla="*/ 45988 w 806083"/>
              <a:gd name="connsiteY94" fmla="*/ 13343 h 348623"/>
              <a:gd name="connsiteX95" fmla="*/ 38368 w 806083"/>
              <a:gd name="connsiteY95" fmla="*/ 15248 h 348623"/>
              <a:gd name="connsiteX96" fmla="*/ 36463 w 806083"/>
              <a:gd name="connsiteY96" fmla="*/ 20963 h 348623"/>
              <a:gd name="connsiteX97" fmla="*/ 34558 w 806083"/>
              <a:gd name="connsiteY97" fmla="*/ 28583 h 348623"/>
              <a:gd name="connsiteX98" fmla="*/ 25033 w 806083"/>
              <a:gd name="connsiteY98" fmla="*/ 36203 h 348623"/>
              <a:gd name="connsiteX99" fmla="*/ 21223 w 806083"/>
              <a:gd name="connsiteY99" fmla="*/ 41918 h 348623"/>
              <a:gd name="connsiteX100" fmla="*/ 268 w 806083"/>
              <a:gd name="connsiteY100" fmla="*/ 68588 h 348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806083" h="348623">
                <a:moveTo>
                  <a:pt x="268" y="68588"/>
                </a:moveTo>
                <a:cubicBezTo>
                  <a:pt x="-1637" y="74303"/>
                  <a:pt x="7116" y="73148"/>
                  <a:pt x="9793" y="76208"/>
                </a:cubicBezTo>
                <a:cubicBezTo>
                  <a:pt x="11663" y="78345"/>
                  <a:pt x="11595" y="81820"/>
                  <a:pt x="13603" y="83828"/>
                </a:cubicBezTo>
                <a:cubicBezTo>
                  <a:pt x="15023" y="85248"/>
                  <a:pt x="17325" y="85484"/>
                  <a:pt x="19318" y="85733"/>
                </a:cubicBezTo>
                <a:cubicBezTo>
                  <a:pt x="27533" y="86760"/>
                  <a:pt x="35828" y="87003"/>
                  <a:pt x="44083" y="87638"/>
                </a:cubicBezTo>
                <a:cubicBezTo>
                  <a:pt x="49674" y="88756"/>
                  <a:pt x="54197" y="89251"/>
                  <a:pt x="59323" y="91448"/>
                </a:cubicBezTo>
                <a:cubicBezTo>
                  <a:pt x="73269" y="97425"/>
                  <a:pt x="60514" y="93651"/>
                  <a:pt x="74563" y="97163"/>
                </a:cubicBezTo>
                <a:cubicBezTo>
                  <a:pt x="90975" y="96753"/>
                  <a:pt x="147609" y="92755"/>
                  <a:pt x="175528" y="97163"/>
                </a:cubicBezTo>
                <a:cubicBezTo>
                  <a:pt x="179495" y="97789"/>
                  <a:pt x="183148" y="99703"/>
                  <a:pt x="186958" y="100973"/>
                </a:cubicBezTo>
                <a:cubicBezTo>
                  <a:pt x="191235" y="102399"/>
                  <a:pt x="198781" y="104790"/>
                  <a:pt x="202198" y="106688"/>
                </a:cubicBezTo>
                <a:cubicBezTo>
                  <a:pt x="204973" y="108230"/>
                  <a:pt x="206917" y="111114"/>
                  <a:pt x="209818" y="112403"/>
                </a:cubicBezTo>
                <a:cubicBezTo>
                  <a:pt x="212777" y="113718"/>
                  <a:pt x="216182" y="113606"/>
                  <a:pt x="219343" y="114308"/>
                </a:cubicBezTo>
                <a:cubicBezTo>
                  <a:pt x="221899" y="114876"/>
                  <a:pt x="224479" y="115385"/>
                  <a:pt x="226963" y="116213"/>
                </a:cubicBezTo>
                <a:cubicBezTo>
                  <a:pt x="230207" y="117294"/>
                  <a:pt x="233184" y="119142"/>
                  <a:pt x="236488" y="120023"/>
                </a:cubicBezTo>
                <a:cubicBezTo>
                  <a:pt x="242745" y="121692"/>
                  <a:pt x="249228" y="122377"/>
                  <a:pt x="255538" y="123833"/>
                </a:cubicBezTo>
                <a:cubicBezTo>
                  <a:pt x="257495" y="124285"/>
                  <a:pt x="259305" y="125251"/>
                  <a:pt x="261253" y="125738"/>
                </a:cubicBezTo>
                <a:cubicBezTo>
                  <a:pt x="269614" y="127828"/>
                  <a:pt x="274034" y="127366"/>
                  <a:pt x="282208" y="131453"/>
                </a:cubicBezTo>
                <a:cubicBezTo>
                  <a:pt x="290014" y="135356"/>
                  <a:pt x="290524" y="135043"/>
                  <a:pt x="297448" y="140978"/>
                </a:cubicBezTo>
                <a:cubicBezTo>
                  <a:pt x="299493" y="142731"/>
                  <a:pt x="300753" y="145488"/>
                  <a:pt x="303163" y="146693"/>
                </a:cubicBezTo>
                <a:cubicBezTo>
                  <a:pt x="308551" y="149387"/>
                  <a:pt x="314593" y="150503"/>
                  <a:pt x="320308" y="152408"/>
                </a:cubicBezTo>
                <a:lnTo>
                  <a:pt x="326023" y="154313"/>
                </a:lnTo>
                <a:cubicBezTo>
                  <a:pt x="327928" y="154948"/>
                  <a:pt x="329769" y="155824"/>
                  <a:pt x="331738" y="156218"/>
                </a:cubicBezTo>
                <a:cubicBezTo>
                  <a:pt x="334913" y="156853"/>
                  <a:pt x="338162" y="157193"/>
                  <a:pt x="341263" y="158123"/>
                </a:cubicBezTo>
                <a:cubicBezTo>
                  <a:pt x="344538" y="159106"/>
                  <a:pt x="347513" y="160950"/>
                  <a:pt x="350788" y="161933"/>
                </a:cubicBezTo>
                <a:cubicBezTo>
                  <a:pt x="353889" y="162863"/>
                  <a:pt x="357152" y="163136"/>
                  <a:pt x="360313" y="163838"/>
                </a:cubicBezTo>
                <a:cubicBezTo>
                  <a:pt x="362869" y="164406"/>
                  <a:pt x="365393" y="165108"/>
                  <a:pt x="367933" y="165743"/>
                </a:cubicBezTo>
                <a:cubicBezTo>
                  <a:pt x="369838" y="167013"/>
                  <a:pt x="372029" y="167934"/>
                  <a:pt x="373648" y="169553"/>
                </a:cubicBezTo>
                <a:cubicBezTo>
                  <a:pt x="375267" y="171172"/>
                  <a:pt x="375735" y="173760"/>
                  <a:pt x="377458" y="175268"/>
                </a:cubicBezTo>
                <a:cubicBezTo>
                  <a:pt x="380904" y="178283"/>
                  <a:pt x="386027" y="179312"/>
                  <a:pt x="388888" y="182888"/>
                </a:cubicBezTo>
                <a:cubicBezTo>
                  <a:pt x="397762" y="193981"/>
                  <a:pt x="392651" y="191127"/>
                  <a:pt x="402223" y="194318"/>
                </a:cubicBezTo>
                <a:cubicBezTo>
                  <a:pt x="407418" y="199513"/>
                  <a:pt x="409041" y="201675"/>
                  <a:pt x="415558" y="205748"/>
                </a:cubicBezTo>
                <a:cubicBezTo>
                  <a:pt x="417966" y="207253"/>
                  <a:pt x="420438" y="208811"/>
                  <a:pt x="423178" y="209558"/>
                </a:cubicBezTo>
                <a:cubicBezTo>
                  <a:pt x="427510" y="210739"/>
                  <a:pt x="432095" y="210660"/>
                  <a:pt x="436513" y="211463"/>
                </a:cubicBezTo>
                <a:cubicBezTo>
                  <a:pt x="439089" y="211931"/>
                  <a:pt x="441533" y="213062"/>
                  <a:pt x="444133" y="213368"/>
                </a:cubicBezTo>
                <a:cubicBezTo>
                  <a:pt x="452356" y="214335"/>
                  <a:pt x="460643" y="214638"/>
                  <a:pt x="468898" y="215273"/>
                </a:cubicBezTo>
                <a:cubicBezTo>
                  <a:pt x="501477" y="223418"/>
                  <a:pt x="465342" y="215166"/>
                  <a:pt x="503188" y="220988"/>
                </a:cubicBezTo>
                <a:cubicBezTo>
                  <a:pt x="505173" y="221293"/>
                  <a:pt x="506972" y="222341"/>
                  <a:pt x="508903" y="222893"/>
                </a:cubicBezTo>
                <a:cubicBezTo>
                  <a:pt x="511420" y="223612"/>
                  <a:pt x="513983" y="224163"/>
                  <a:pt x="516523" y="224798"/>
                </a:cubicBezTo>
                <a:cubicBezTo>
                  <a:pt x="518428" y="226068"/>
                  <a:pt x="520134" y="227706"/>
                  <a:pt x="522238" y="228608"/>
                </a:cubicBezTo>
                <a:cubicBezTo>
                  <a:pt x="530783" y="232270"/>
                  <a:pt x="528159" y="228711"/>
                  <a:pt x="535573" y="232418"/>
                </a:cubicBezTo>
                <a:cubicBezTo>
                  <a:pt x="537736" y="233500"/>
                  <a:pt x="548045" y="241080"/>
                  <a:pt x="548908" y="241943"/>
                </a:cubicBezTo>
                <a:cubicBezTo>
                  <a:pt x="550527" y="243562"/>
                  <a:pt x="551448" y="245753"/>
                  <a:pt x="552718" y="247658"/>
                </a:cubicBezTo>
                <a:cubicBezTo>
                  <a:pt x="553353" y="256548"/>
                  <a:pt x="552238" y="265741"/>
                  <a:pt x="554623" y="274328"/>
                </a:cubicBezTo>
                <a:cubicBezTo>
                  <a:pt x="555584" y="277789"/>
                  <a:pt x="559905" y="279221"/>
                  <a:pt x="562243" y="281948"/>
                </a:cubicBezTo>
                <a:cubicBezTo>
                  <a:pt x="563733" y="283686"/>
                  <a:pt x="565123" y="285571"/>
                  <a:pt x="566053" y="287663"/>
                </a:cubicBezTo>
                <a:cubicBezTo>
                  <a:pt x="569675" y="295812"/>
                  <a:pt x="569551" y="298955"/>
                  <a:pt x="571768" y="306713"/>
                </a:cubicBezTo>
                <a:cubicBezTo>
                  <a:pt x="572320" y="308644"/>
                  <a:pt x="572253" y="311008"/>
                  <a:pt x="573673" y="312428"/>
                </a:cubicBezTo>
                <a:cubicBezTo>
                  <a:pt x="574584" y="313339"/>
                  <a:pt x="586942" y="316222"/>
                  <a:pt x="587008" y="316238"/>
                </a:cubicBezTo>
                <a:cubicBezTo>
                  <a:pt x="601319" y="313376"/>
                  <a:pt x="602113" y="312085"/>
                  <a:pt x="621298" y="318143"/>
                </a:cubicBezTo>
                <a:cubicBezTo>
                  <a:pt x="625665" y="319522"/>
                  <a:pt x="632728" y="325763"/>
                  <a:pt x="632728" y="325763"/>
                </a:cubicBezTo>
                <a:cubicBezTo>
                  <a:pt x="636480" y="337019"/>
                  <a:pt x="631449" y="327537"/>
                  <a:pt x="646063" y="333383"/>
                </a:cubicBezTo>
                <a:cubicBezTo>
                  <a:pt x="649011" y="334562"/>
                  <a:pt x="651099" y="337253"/>
                  <a:pt x="653683" y="339098"/>
                </a:cubicBezTo>
                <a:cubicBezTo>
                  <a:pt x="655546" y="340429"/>
                  <a:pt x="657294" y="342006"/>
                  <a:pt x="659398" y="342908"/>
                </a:cubicBezTo>
                <a:cubicBezTo>
                  <a:pt x="661804" y="343939"/>
                  <a:pt x="664478" y="344178"/>
                  <a:pt x="667018" y="344813"/>
                </a:cubicBezTo>
                <a:cubicBezTo>
                  <a:pt x="668923" y="346083"/>
                  <a:pt x="670443" y="348623"/>
                  <a:pt x="672733" y="348623"/>
                </a:cubicBezTo>
                <a:cubicBezTo>
                  <a:pt x="676153" y="348623"/>
                  <a:pt x="679278" y="346489"/>
                  <a:pt x="682258" y="344813"/>
                </a:cubicBezTo>
                <a:cubicBezTo>
                  <a:pt x="689474" y="340754"/>
                  <a:pt x="696476" y="336290"/>
                  <a:pt x="703213" y="331478"/>
                </a:cubicBezTo>
                <a:cubicBezTo>
                  <a:pt x="770451" y="283451"/>
                  <a:pt x="738751" y="297070"/>
                  <a:pt x="771793" y="283853"/>
                </a:cubicBezTo>
                <a:cubicBezTo>
                  <a:pt x="782628" y="271212"/>
                  <a:pt x="795558" y="259515"/>
                  <a:pt x="802273" y="243848"/>
                </a:cubicBezTo>
                <a:cubicBezTo>
                  <a:pt x="804094" y="239599"/>
                  <a:pt x="804813" y="234958"/>
                  <a:pt x="806083" y="230513"/>
                </a:cubicBezTo>
                <a:cubicBezTo>
                  <a:pt x="805093" y="216652"/>
                  <a:pt x="807005" y="202467"/>
                  <a:pt x="798463" y="190508"/>
                </a:cubicBezTo>
                <a:cubicBezTo>
                  <a:pt x="788621" y="176729"/>
                  <a:pt x="777853" y="172422"/>
                  <a:pt x="762268" y="165743"/>
                </a:cubicBezTo>
                <a:cubicBezTo>
                  <a:pt x="756731" y="163370"/>
                  <a:pt x="750764" y="162143"/>
                  <a:pt x="745123" y="160028"/>
                </a:cubicBezTo>
                <a:cubicBezTo>
                  <a:pt x="740043" y="158123"/>
                  <a:pt x="735125" y="155711"/>
                  <a:pt x="729883" y="154313"/>
                </a:cubicBezTo>
                <a:cubicBezTo>
                  <a:pt x="725544" y="153156"/>
                  <a:pt x="720977" y="153146"/>
                  <a:pt x="716548" y="152408"/>
                </a:cubicBezTo>
                <a:cubicBezTo>
                  <a:pt x="713354" y="151876"/>
                  <a:pt x="710164" y="151288"/>
                  <a:pt x="707023" y="150503"/>
                </a:cubicBezTo>
                <a:cubicBezTo>
                  <a:pt x="702538" y="149382"/>
                  <a:pt x="698192" y="147732"/>
                  <a:pt x="693688" y="146693"/>
                </a:cubicBezTo>
                <a:cubicBezTo>
                  <a:pt x="689924" y="145824"/>
                  <a:pt x="686046" y="145546"/>
                  <a:pt x="682258" y="144788"/>
                </a:cubicBezTo>
                <a:cubicBezTo>
                  <a:pt x="676517" y="143640"/>
                  <a:pt x="670854" y="142126"/>
                  <a:pt x="665113" y="140978"/>
                </a:cubicBezTo>
                <a:cubicBezTo>
                  <a:pt x="654502" y="138856"/>
                  <a:pt x="628571" y="135666"/>
                  <a:pt x="623203" y="135263"/>
                </a:cubicBezTo>
                <a:cubicBezTo>
                  <a:pt x="607992" y="134122"/>
                  <a:pt x="592723" y="133993"/>
                  <a:pt x="577483" y="133358"/>
                </a:cubicBezTo>
                <a:cubicBezTo>
                  <a:pt x="570498" y="131453"/>
                  <a:pt x="563439" y="129803"/>
                  <a:pt x="556528" y="127643"/>
                </a:cubicBezTo>
                <a:cubicBezTo>
                  <a:pt x="553264" y="126623"/>
                  <a:pt x="550284" y="124798"/>
                  <a:pt x="547003" y="123833"/>
                </a:cubicBezTo>
                <a:cubicBezTo>
                  <a:pt x="539468" y="121617"/>
                  <a:pt x="531845" y="119658"/>
                  <a:pt x="524143" y="118118"/>
                </a:cubicBezTo>
                <a:cubicBezTo>
                  <a:pt x="520968" y="117483"/>
                  <a:pt x="517690" y="117237"/>
                  <a:pt x="514618" y="116213"/>
                </a:cubicBezTo>
                <a:cubicBezTo>
                  <a:pt x="508130" y="114050"/>
                  <a:pt x="502182" y="110334"/>
                  <a:pt x="495568" y="108593"/>
                </a:cubicBezTo>
                <a:cubicBezTo>
                  <a:pt x="490007" y="107130"/>
                  <a:pt x="484095" y="107633"/>
                  <a:pt x="478423" y="106688"/>
                </a:cubicBezTo>
                <a:cubicBezTo>
                  <a:pt x="472648" y="105726"/>
                  <a:pt x="467029" y="103973"/>
                  <a:pt x="461278" y="102878"/>
                </a:cubicBezTo>
                <a:cubicBezTo>
                  <a:pt x="453689" y="101433"/>
                  <a:pt x="445959" y="100744"/>
                  <a:pt x="438418" y="99068"/>
                </a:cubicBezTo>
                <a:cubicBezTo>
                  <a:pt x="428795" y="96930"/>
                  <a:pt x="419466" y="93586"/>
                  <a:pt x="409843" y="91448"/>
                </a:cubicBezTo>
                <a:cubicBezTo>
                  <a:pt x="404128" y="90178"/>
                  <a:pt x="398286" y="89384"/>
                  <a:pt x="392698" y="87638"/>
                </a:cubicBezTo>
                <a:cubicBezTo>
                  <a:pt x="391262" y="87189"/>
                  <a:pt x="378244" y="80937"/>
                  <a:pt x="373648" y="80018"/>
                </a:cubicBezTo>
                <a:cubicBezTo>
                  <a:pt x="362899" y="77868"/>
                  <a:pt x="352031" y="76354"/>
                  <a:pt x="341263" y="74303"/>
                </a:cubicBezTo>
                <a:cubicBezTo>
                  <a:pt x="338691" y="73813"/>
                  <a:pt x="336112" y="73269"/>
                  <a:pt x="333643" y="72398"/>
                </a:cubicBezTo>
                <a:cubicBezTo>
                  <a:pt x="325303" y="69454"/>
                  <a:pt x="317177" y="65931"/>
                  <a:pt x="308878" y="62873"/>
                </a:cubicBezTo>
                <a:cubicBezTo>
                  <a:pt x="305110" y="61485"/>
                  <a:pt x="301177" y="60555"/>
                  <a:pt x="297448" y="59063"/>
                </a:cubicBezTo>
                <a:cubicBezTo>
                  <a:pt x="291641" y="56740"/>
                  <a:pt x="286200" y="53524"/>
                  <a:pt x="280303" y="51443"/>
                </a:cubicBezTo>
                <a:cubicBezTo>
                  <a:pt x="264585" y="45896"/>
                  <a:pt x="248669" y="40906"/>
                  <a:pt x="232678" y="36203"/>
                </a:cubicBezTo>
                <a:cubicBezTo>
                  <a:pt x="227061" y="34551"/>
                  <a:pt x="221136" y="34091"/>
                  <a:pt x="215533" y="32393"/>
                </a:cubicBezTo>
                <a:cubicBezTo>
                  <a:pt x="200159" y="27734"/>
                  <a:pt x="184493" y="23677"/>
                  <a:pt x="169813" y="17153"/>
                </a:cubicBezTo>
                <a:cubicBezTo>
                  <a:pt x="157619" y="11734"/>
                  <a:pt x="146988" y="6143"/>
                  <a:pt x="133618" y="3818"/>
                </a:cubicBezTo>
                <a:cubicBezTo>
                  <a:pt x="125461" y="2399"/>
                  <a:pt x="117108" y="2548"/>
                  <a:pt x="108853" y="1913"/>
                </a:cubicBezTo>
                <a:cubicBezTo>
                  <a:pt x="106313" y="1278"/>
                  <a:pt x="103848" y="-123"/>
                  <a:pt x="101233" y="8"/>
                </a:cubicBezTo>
                <a:cubicBezTo>
                  <a:pt x="91007" y="519"/>
                  <a:pt x="80706" y="1415"/>
                  <a:pt x="70753" y="3818"/>
                </a:cubicBezTo>
                <a:cubicBezTo>
                  <a:pt x="62155" y="5893"/>
                  <a:pt x="54328" y="10399"/>
                  <a:pt x="45988" y="13343"/>
                </a:cubicBezTo>
                <a:cubicBezTo>
                  <a:pt x="43519" y="14214"/>
                  <a:pt x="40908" y="14613"/>
                  <a:pt x="38368" y="15248"/>
                </a:cubicBezTo>
                <a:cubicBezTo>
                  <a:pt x="37733" y="17153"/>
                  <a:pt x="37015" y="19032"/>
                  <a:pt x="36463" y="20963"/>
                </a:cubicBezTo>
                <a:cubicBezTo>
                  <a:pt x="35744" y="23480"/>
                  <a:pt x="36129" y="26488"/>
                  <a:pt x="34558" y="28583"/>
                </a:cubicBezTo>
                <a:cubicBezTo>
                  <a:pt x="32118" y="31836"/>
                  <a:pt x="27908" y="33328"/>
                  <a:pt x="25033" y="36203"/>
                </a:cubicBezTo>
                <a:cubicBezTo>
                  <a:pt x="23414" y="37822"/>
                  <a:pt x="22493" y="40013"/>
                  <a:pt x="21223" y="41918"/>
                </a:cubicBezTo>
                <a:cubicBezTo>
                  <a:pt x="18483" y="58359"/>
                  <a:pt x="2173" y="62873"/>
                  <a:pt x="268" y="68588"/>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94655082"/>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129631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Thank you!</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4533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docs.microsoft.com/azure</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908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Microsoft Translator</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98010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E8C5-6EB8-844B-9260-B055E9BDF70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491B4478-6D43-1346-BECF-B61CC89CA429}"/>
              </a:ext>
            </a:extLst>
          </p:cNvPr>
          <p:cNvSpPr txBox="1"/>
          <p:nvPr/>
        </p:nvSpPr>
        <p:spPr>
          <a:xfrm>
            <a:off x="3920519" y="2932970"/>
            <a:ext cx="946119" cy="1056416"/>
          </a:xfrm>
          <a:prstGeom prst="rect">
            <a:avLst/>
          </a:prstGeom>
        </p:spPr>
        <p:txBody>
          <a:bodyPr wrap="square" lIns="0" tIns="0" rIns="0" bIns="0" rtlCol="0" anchor="t" anchorCtr="0">
            <a:spAutoFit/>
          </a:bodyPr>
          <a:lstStyle/>
          <a:p>
            <a:r>
              <a:rPr lang="en-US" sz="6731" dirty="0">
                <a:solidFill>
                  <a:schemeClr val="bg1"/>
                </a:solidFill>
              </a:rPr>
              <a:t>AI</a:t>
            </a:r>
          </a:p>
        </p:txBody>
      </p:sp>
      <p:pic>
        <p:nvPicPr>
          <p:cNvPr id="5" name="Picture 4">
            <a:extLst>
              <a:ext uri="{FF2B5EF4-FFF2-40B4-BE49-F238E27FC236}">
                <a16:creationId xmlns:a16="http://schemas.microsoft.com/office/drawing/2014/main" id="{F2026EF4-96A6-E64B-A637-599A75DAD3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Tree>
    <p:custDataLst>
      <p:tags r:id="rId1"/>
    </p:custDataLst>
    <p:extLst>
      <p:ext uri="{BB962C8B-B14F-4D97-AF65-F5344CB8AC3E}">
        <p14:creationId xmlns:p14="http://schemas.microsoft.com/office/powerpoint/2010/main" val="160358479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390552" y="4648759"/>
            <a:ext cx="11790429" cy="2420720"/>
          </a:xfrm>
        </p:spPr>
        <p:txBody>
          <a:bodyPr/>
          <a:lstStyle/>
          <a:p>
            <a:r>
              <a:rPr lang="en-US" sz="2448" dirty="0">
                <a:latin typeface="+mn-lt"/>
              </a:rPr>
              <a:t>live subtitling:</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(60+ languages)</a:t>
            </a:r>
            <a:br>
              <a:rPr lang="en-US" sz="2448" b="0" dirty="0">
                <a:latin typeface="+mn-lt"/>
              </a:rPr>
            </a:br>
            <a:br>
              <a:rPr lang="en-US" sz="2448" b="0" dirty="0">
                <a:latin typeface="+mn-lt"/>
              </a:rPr>
            </a:br>
            <a:r>
              <a:rPr lang="en-US" sz="2448" dirty="0">
                <a:latin typeface="+mn-lt"/>
              </a:rPr>
              <a:t>personal translation:</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-&gt;</a:t>
            </a:r>
            <a:r>
              <a:rPr lang="en-US" sz="2448" b="0" i="1" dirty="0">
                <a:latin typeface="+mn-lt"/>
              </a:rPr>
              <a:t>[translation]</a:t>
            </a:r>
            <a:r>
              <a:rPr lang="en-US" sz="2448" b="0" dirty="0">
                <a:latin typeface="+mn-lt"/>
              </a:rPr>
              <a:t>-&gt; translated text</a:t>
            </a:r>
            <a:br>
              <a:rPr lang="en-US" sz="2448" b="0" dirty="0">
                <a:latin typeface="+mn-lt"/>
              </a:rPr>
            </a:br>
            <a:br>
              <a:rPr lang="en-US" sz="2448" b="0" dirty="0">
                <a:latin typeface="+mn-lt"/>
              </a:rPr>
            </a:br>
            <a:r>
              <a:rPr lang="en-US" sz="2448" dirty="0">
                <a:latin typeface="+mn-lt"/>
              </a:rPr>
              <a:t>custom speech recognition:</a:t>
            </a:r>
            <a:r>
              <a:rPr lang="en-US" sz="2448" b="0" dirty="0">
                <a:latin typeface="+mn-lt"/>
              </a:rPr>
              <a:t> jargon (</a:t>
            </a:r>
            <a:r>
              <a:rPr lang="en-US" sz="2448" b="0" dirty="0" err="1">
                <a:latin typeface="+mn-lt"/>
              </a:rPr>
              <a:t>english</a:t>
            </a:r>
            <a:r>
              <a:rPr lang="en-US" sz="2448" b="0" dirty="0">
                <a:latin typeface="+mn-lt"/>
              </a:rPr>
              <a:t>, </a:t>
            </a:r>
            <a:r>
              <a:rPr lang="en-US" sz="2448" b="0" dirty="0" err="1">
                <a:latin typeface="+mn-lt"/>
              </a:rPr>
              <a:t>chinese</a:t>
            </a:r>
            <a:r>
              <a:rPr lang="en-US" sz="2448" b="0" dirty="0">
                <a:latin typeface="+mn-lt"/>
              </a:rPr>
              <a:t>) -&gt;</a:t>
            </a:r>
            <a:r>
              <a:rPr lang="en-US" sz="2448" b="0" i="1" dirty="0">
                <a:latin typeface="+mn-lt"/>
              </a:rPr>
              <a:t>[custom speech]</a:t>
            </a:r>
            <a:r>
              <a:rPr lang="en-US" sz="2448" b="0" dirty="0">
                <a:latin typeface="+mn-lt"/>
              </a:rPr>
              <a:t>-&gt; text </a:t>
            </a:r>
            <a:br>
              <a:rPr lang="en-US" sz="2448" b="0" dirty="0">
                <a:latin typeface="+mn-lt"/>
              </a:rPr>
            </a:br>
            <a:r>
              <a:rPr lang="en-US" sz="2448" b="0" dirty="0">
                <a:latin typeface="+mn-lt"/>
              </a:rPr>
              <a:t>					-&gt;</a:t>
            </a:r>
            <a:r>
              <a:rPr lang="en-US" sz="2448" b="0" i="1" dirty="0">
                <a:latin typeface="+mn-lt"/>
              </a:rPr>
              <a:t>[translation]</a:t>
            </a:r>
            <a:r>
              <a:rPr lang="en-US" sz="2448" b="0" dirty="0">
                <a:latin typeface="+mn-lt"/>
              </a:rPr>
              <a:t>-&gt; translated text</a:t>
            </a:r>
            <a:br>
              <a:rPr lang="en-US" sz="2448" b="0" dirty="0">
                <a:latin typeface="+mn-lt"/>
              </a:rPr>
            </a:br>
            <a:endParaRPr lang="en-US" sz="2448" b="0" dirty="0">
              <a:latin typeface="+mn-lt"/>
            </a:endParaRPr>
          </a:p>
        </p:txBody>
      </p:sp>
      <p:grpSp>
        <p:nvGrpSpPr>
          <p:cNvPr id="46" name="Group 45">
            <a:extLst>
              <a:ext uri="{FF2B5EF4-FFF2-40B4-BE49-F238E27FC236}">
                <a16:creationId xmlns:a16="http://schemas.microsoft.com/office/drawing/2014/main" id="{47B5F917-C608-4230-A2B5-01232824AF84}"/>
              </a:ext>
            </a:extLst>
          </p:cNvPr>
          <p:cNvGrpSpPr/>
          <p:nvPr/>
        </p:nvGrpSpPr>
        <p:grpSpPr>
          <a:xfrm>
            <a:off x="5378894" y="2172273"/>
            <a:ext cx="1678686" cy="1678686"/>
            <a:chOff x="3115673" y="2132386"/>
            <a:chExt cx="1645920" cy="1645920"/>
          </a:xfrm>
        </p:grpSpPr>
        <p:sp>
          <p:nvSpPr>
            <p:cNvPr id="20" name="Oval 19">
              <a:extLst>
                <a:ext uri="{FF2B5EF4-FFF2-40B4-BE49-F238E27FC236}">
                  <a16:creationId xmlns:a16="http://schemas.microsoft.com/office/drawing/2014/main" id="{A859BAE9-FC6A-4FFE-B63A-11B7071A0CB9}"/>
                </a:ext>
              </a:extLst>
            </p:cNvPr>
            <p:cNvSpPr/>
            <p:nvPr/>
          </p:nvSpPr>
          <p:spPr bwMode="auto">
            <a:xfrm>
              <a:off x="3115673" y="2132386"/>
              <a:ext cx="1645920"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14">
              <a:extLst>
                <a:ext uri="{FF2B5EF4-FFF2-40B4-BE49-F238E27FC236}">
                  <a16:creationId xmlns:a16="http://schemas.microsoft.com/office/drawing/2014/main" id="{A637ED34-04C9-40E3-A979-CB8E78D16797}"/>
                </a:ext>
              </a:extLst>
            </p:cNvPr>
            <p:cNvGrpSpPr>
              <a:grpSpLocks noChangeAspect="1"/>
            </p:cNvGrpSpPr>
            <p:nvPr/>
          </p:nvGrpSpPr>
          <p:grpSpPr bwMode="auto">
            <a:xfrm>
              <a:off x="3593897" y="2615514"/>
              <a:ext cx="689474" cy="679666"/>
              <a:chOff x="3386" y="1712"/>
              <a:chExt cx="914" cy="901"/>
            </a:xfrm>
          </p:grpSpPr>
          <p:sp>
            <p:nvSpPr>
              <p:cNvPr id="42" name="Freeform 15">
                <a:extLst>
                  <a:ext uri="{FF2B5EF4-FFF2-40B4-BE49-F238E27FC236}">
                    <a16:creationId xmlns:a16="http://schemas.microsoft.com/office/drawing/2014/main" id="{EAC194EA-4D7C-4D40-93EE-46E029704797}"/>
                  </a:ext>
                </a:extLst>
              </p:cNvPr>
              <p:cNvSpPr>
                <a:spLocks noEditPoints="1"/>
              </p:cNvSpPr>
              <p:nvPr/>
            </p:nvSpPr>
            <p:spPr bwMode="auto">
              <a:xfrm>
                <a:off x="3836" y="1712"/>
                <a:ext cx="464" cy="480"/>
              </a:xfrm>
              <a:custGeom>
                <a:avLst/>
                <a:gdLst>
                  <a:gd name="T0" fmla="*/ 259 w 362"/>
                  <a:gd name="T1" fmla="*/ 177 h 375"/>
                  <a:gd name="T2" fmla="*/ 214 w 362"/>
                  <a:gd name="T3" fmla="*/ 266 h 375"/>
                  <a:gd name="T4" fmla="*/ 116 w 362"/>
                  <a:gd name="T5" fmla="*/ 350 h 375"/>
                  <a:gd name="T6" fmla="*/ 26 w 362"/>
                  <a:gd name="T7" fmla="*/ 338 h 375"/>
                  <a:gd name="T8" fmla="*/ 11 w 362"/>
                  <a:gd name="T9" fmla="*/ 245 h 375"/>
                  <a:gd name="T10" fmla="*/ 82 w 362"/>
                  <a:gd name="T11" fmla="*/ 162 h 375"/>
                  <a:gd name="T12" fmla="*/ 113 w 362"/>
                  <a:gd name="T13" fmla="*/ 96 h 375"/>
                  <a:gd name="T14" fmla="*/ 13 w 362"/>
                  <a:gd name="T15" fmla="*/ 96 h 375"/>
                  <a:gd name="T16" fmla="*/ 13 w 362"/>
                  <a:gd name="T17" fmla="*/ 54 h 375"/>
                  <a:gd name="T18" fmla="*/ 119 w 362"/>
                  <a:gd name="T19" fmla="*/ 54 h 375"/>
                  <a:gd name="T20" fmla="*/ 130 w 362"/>
                  <a:gd name="T21" fmla="*/ 0 h 375"/>
                  <a:gd name="T22" fmla="*/ 170 w 362"/>
                  <a:gd name="T23" fmla="*/ 8 h 375"/>
                  <a:gd name="T24" fmla="*/ 165 w 362"/>
                  <a:gd name="T25" fmla="*/ 50 h 375"/>
                  <a:gd name="T26" fmla="*/ 341 w 362"/>
                  <a:gd name="T27" fmla="*/ 50 h 375"/>
                  <a:gd name="T28" fmla="*/ 343 w 362"/>
                  <a:gd name="T29" fmla="*/ 87 h 375"/>
                  <a:gd name="T30" fmla="*/ 158 w 362"/>
                  <a:gd name="T31" fmla="*/ 95 h 375"/>
                  <a:gd name="T32" fmla="*/ 158 w 362"/>
                  <a:gd name="T33" fmla="*/ 130 h 375"/>
                  <a:gd name="T34" fmla="*/ 225 w 362"/>
                  <a:gd name="T35" fmla="*/ 126 h 375"/>
                  <a:gd name="T36" fmla="*/ 234 w 362"/>
                  <a:gd name="T37" fmla="*/ 103 h 375"/>
                  <a:gd name="T38" fmla="*/ 272 w 362"/>
                  <a:gd name="T39" fmla="*/ 111 h 375"/>
                  <a:gd name="T40" fmla="*/ 269 w 362"/>
                  <a:gd name="T41" fmla="*/ 134 h 375"/>
                  <a:gd name="T42" fmla="*/ 349 w 362"/>
                  <a:gd name="T43" fmla="*/ 272 h 375"/>
                  <a:gd name="T44" fmla="*/ 202 w 362"/>
                  <a:gd name="T45" fmla="*/ 375 h 375"/>
                  <a:gd name="T46" fmla="*/ 187 w 362"/>
                  <a:gd name="T47" fmla="*/ 339 h 375"/>
                  <a:gd name="T48" fmla="*/ 241 w 362"/>
                  <a:gd name="T49" fmla="*/ 325 h 375"/>
                  <a:gd name="T50" fmla="*/ 298 w 362"/>
                  <a:gd name="T51" fmla="*/ 283 h 375"/>
                  <a:gd name="T52" fmla="*/ 259 w 362"/>
                  <a:gd name="T53" fmla="*/ 177 h 375"/>
                  <a:gd name="T54" fmla="*/ 111 w 362"/>
                  <a:gd name="T55" fmla="*/ 193 h 375"/>
                  <a:gd name="T56" fmla="*/ 53 w 362"/>
                  <a:gd name="T57" fmla="*/ 256 h 375"/>
                  <a:gd name="T58" fmla="*/ 58 w 362"/>
                  <a:gd name="T59" fmla="*/ 308 h 375"/>
                  <a:gd name="T60" fmla="*/ 110 w 362"/>
                  <a:gd name="T61" fmla="*/ 309 h 375"/>
                  <a:gd name="T62" fmla="*/ 114 w 362"/>
                  <a:gd name="T63" fmla="*/ 307 h 375"/>
                  <a:gd name="T64" fmla="*/ 121 w 362"/>
                  <a:gd name="T65" fmla="*/ 295 h 375"/>
                  <a:gd name="T66" fmla="*/ 111 w 362"/>
                  <a:gd name="T67" fmla="*/ 193 h 375"/>
                  <a:gd name="T68" fmla="*/ 159 w 362"/>
                  <a:gd name="T69" fmla="*/ 262 h 375"/>
                  <a:gd name="T70" fmla="*/ 167 w 362"/>
                  <a:gd name="T71" fmla="*/ 264 h 375"/>
                  <a:gd name="T72" fmla="*/ 217 w 362"/>
                  <a:gd name="T73" fmla="*/ 167 h 375"/>
                  <a:gd name="T74" fmla="*/ 168 w 362"/>
                  <a:gd name="T75" fmla="*/ 172 h 375"/>
                  <a:gd name="T76" fmla="*/ 156 w 362"/>
                  <a:gd name="T77" fmla="*/ 182 h 375"/>
                  <a:gd name="T78" fmla="*/ 159 w 362"/>
                  <a:gd name="T79" fmla="*/ 26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 h="375">
                    <a:moveTo>
                      <a:pt x="259" y="177"/>
                    </a:moveTo>
                    <a:cubicBezTo>
                      <a:pt x="243" y="208"/>
                      <a:pt x="230" y="238"/>
                      <a:pt x="214" y="266"/>
                    </a:cubicBezTo>
                    <a:cubicBezTo>
                      <a:pt x="191" y="305"/>
                      <a:pt x="161" y="337"/>
                      <a:pt x="116" y="350"/>
                    </a:cubicBezTo>
                    <a:cubicBezTo>
                      <a:pt x="85" y="360"/>
                      <a:pt x="52" y="364"/>
                      <a:pt x="26" y="338"/>
                    </a:cubicBezTo>
                    <a:cubicBezTo>
                      <a:pt x="0" y="311"/>
                      <a:pt x="2" y="278"/>
                      <a:pt x="11" y="245"/>
                    </a:cubicBezTo>
                    <a:cubicBezTo>
                      <a:pt x="22" y="207"/>
                      <a:pt x="48" y="179"/>
                      <a:pt x="82" y="162"/>
                    </a:cubicBezTo>
                    <a:cubicBezTo>
                      <a:pt x="112" y="148"/>
                      <a:pt x="119" y="127"/>
                      <a:pt x="113" y="96"/>
                    </a:cubicBezTo>
                    <a:cubicBezTo>
                      <a:pt x="82" y="96"/>
                      <a:pt x="48" y="96"/>
                      <a:pt x="13" y="96"/>
                    </a:cubicBezTo>
                    <a:cubicBezTo>
                      <a:pt x="13" y="81"/>
                      <a:pt x="13" y="68"/>
                      <a:pt x="13" y="54"/>
                    </a:cubicBezTo>
                    <a:cubicBezTo>
                      <a:pt x="48" y="54"/>
                      <a:pt x="82" y="54"/>
                      <a:pt x="119" y="54"/>
                    </a:cubicBezTo>
                    <a:cubicBezTo>
                      <a:pt x="122" y="35"/>
                      <a:pt x="126" y="18"/>
                      <a:pt x="130" y="0"/>
                    </a:cubicBezTo>
                    <a:cubicBezTo>
                      <a:pt x="144" y="3"/>
                      <a:pt x="156" y="5"/>
                      <a:pt x="170" y="8"/>
                    </a:cubicBezTo>
                    <a:cubicBezTo>
                      <a:pt x="168" y="23"/>
                      <a:pt x="166" y="36"/>
                      <a:pt x="165" y="50"/>
                    </a:cubicBezTo>
                    <a:cubicBezTo>
                      <a:pt x="223" y="50"/>
                      <a:pt x="281" y="50"/>
                      <a:pt x="341" y="50"/>
                    </a:cubicBezTo>
                    <a:cubicBezTo>
                      <a:pt x="342" y="61"/>
                      <a:pt x="342" y="72"/>
                      <a:pt x="343" y="87"/>
                    </a:cubicBezTo>
                    <a:cubicBezTo>
                      <a:pt x="281" y="90"/>
                      <a:pt x="220" y="93"/>
                      <a:pt x="158" y="95"/>
                    </a:cubicBezTo>
                    <a:cubicBezTo>
                      <a:pt x="158" y="107"/>
                      <a:pt x="158" y="118"/>
                      <a:pt x="158" y="130"/>
                    </a:cubicBezTo>
                    <a:cubicBezTo>
                      <a:pt x="181" y="129"/>
                      <a:pt x="203" y="128"/>
                      <a:pt x="225" y="126"/>
                    </a:cubicBezTo>
                    <a:cubicBezTo>
                      <a:pt x="228" y="119"/>
                      <a:pt x="231" y="112"/>
                      <a:pt x="234" y="103"/>
                    </a:cubicBezTo>
                    <a:cubicBezTo>
                      <a:pt x="247" y="106"/>
                      <a:pt x="259" y="108"/>
                      <a:pt x="272" y="111"/>
                    </a:cubicBezTo>
                    <a:cubicBezTo>
                      <a:pt x="271" y="120"/>
                      <a:pt x="270" y="127"/>
                      <a:pt x="269" y="134"/>
                    </a:cubicBezTo>
                    <a:cubicBezTo>
                      <a:pt x="340" y="173"/>
                      <a:pt x="362" y="212"/>
                      <a:pt x="349" y="272"/>
                    </a:cubicBezTo>
                    <a:cubicBezTo>
                      <a:pt x="337" y="330"/>
                      <a:pt x="287" y="366"/>
                      <a:pt x="202" y="375"/>
                    </a:cubicBezTo>
                    <a:cubicBezTo>
                      <a:pt x="198" y="363"/>
                      <a:pt x="193" y="352"/>
                      <a:pt x="187" y="339"/>
                    </a:cubicBezTo>
                    <a:cubicBezTo>
                      <a:pt x="207" y="334"/>
                      <a:pt x="226" y="333"/>
                      <a:pt x="241" y="325"/>
                    </a:cubicBezTo>
                    <a:cubicBezTo>
                      <a:pt x="262" y="314"/>
                      <a:pt x="285" y="301"/>
                      <a:pt x="298" y="283"/>
                    </a:cubicBezTo>
                    <a:cubicBezTo>
                      <a:pt x="326" y="243"/>
                      <a:pt x="307" y="198"/>
                      <a:pt x="259" y="177"/>
                    </a:cubicBezTo>
                    <a:close/>
                    <a:moveTo>
                      <a:pt x="111" y="193"/>
                    </a:moveTo>
                    <a:cubicBezTo>
                      <a:pt x="84" y="209"/>
                      <a:pt x="60" y="227"/>
                      <a:pt x="53" y="256"/>
                    </a:cubicBezTo>
                    <a:cubicBezTo>
                      <a:pt x="49" y="273"/>
                      <a:pt x="48" y="298"/>
                      <a:pt x="58" y="308"/>
                    </a:cubicBezTo>
                    <a:cubicBezTo>
                      <a:pt x="68" y="316"/>
                      <a:pt x="92" y="309"/>
                      <a:pt x="110" y="309"/>
                    </a:cubicBezTo>
                    <a:cubicBezTo>
                      <a:pt x="111" y="309"/>
                      <a:pt x="113" y="308"/>
                      <a:pt x="114" y="307"/>
                    </a:cubicBezTo>
                    <a:cubicBezTo>
                      <a:pt x="117" y="303"/>
                      <a:pt x="122" y="299"/>
                      <a:pt x="121" y="295"/>
                    </a:cubicBezTo>
                    <a:cubicBezTo>
                      <a:pt x="118" y="262"/>
                      <a:pt x="115" y="229"/>
                      <a:pt x="111" y="193"/>
                    </a:cubicBezTo>
                    <a:close/>
                    <a:moveTo>
                      <a:pt x="159" y="262"/>
                    </a:moveTo>
                    <a:cubicBezTo>
                      <a:pt x="162" y="263"/>
                      <a:pt x="165" y="264"/>
                      <a:pt x="167" y="264"/>
                    </a:cubicBezTo>
                    <a:cubicBezTo>
                      <a:pt x="183" y="233"/>
                      <a:pt x="199" y="203"/>
                      <a:pt x="217" y="167"/>
                    </a:cubicBezTo>
                    <a:cubicBezTo>
                      <a:pt x="196" y="169"/>
                      <a:pt x="182" y="169"/>
                      <a:pt x="168" y="172"/>
                    </a:cubicBezTo>
                    <a:cubicBezTo>
                      <a:pt x="164" y="173"/>
                      <a:pt x="156" y="178"/>
                      <a:pt x="156" y="182"/>
                    </a:cubicBezTo>
                    <a:cubicBezTo>
                      <a:pt x="156" y="209"/>
                      <a:pt x="158" y="236"/>
                      <a:pt x="159" y="2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3" name="Freeform 16">
                <a:extLst>
                  <a:ext uri="{FF2B5EF4-FFF2-40B4-BE49-F238E27FC236}">
                    <a16:creationId xmlns:a16="http://schemas.microsoft.com/office/drawing/2014/main" id="{F6413459-0A40-4ACF-B042-E83008E5CD66}"/>
                  </a:ext>
                </a:extLst>
              </p:cNvPr>
              <p:cNvSpPr>
                <a:spLocks noEditPoints="1"/>
              </p:cNvSpPr>
              <p:nvPr/>
            </p:nvSpPr>
            <p:spPr bwMode="auto">
              <a:xfrm>
                <a:off x="3386" y="2155"/>
                <a:ext cx="330" cy="458"/>
              </a:xfrm>
              <a:custGeom>
                <a:avLst/>
                <a:gdLst>
                  <a:gd name="T0" fmla="*/ 255 w 257"/>
                  <a:gd name="T1" fmla="*/ 341 h 358"/>
                  <a:gd name="T2" fmla="*/ 209 w 257"/>
                  <a:gd name="T3" fmla="*/ 341 h 358"/>
                  <a:gd name="T4" fmla="*/ 207 w 257"/>
                  <a:gd name="T5" fmla="*/ 308 h 358"/>
                  <a:gd name="T6" fmla="*/ 83 w 257"/>
                  <a:gd name="T7" fmla="*/ 347 h 358"/>
                  <a:gd name="T8" fmla="*/ 6 w 257"/>
                  <a:gd name="T9" fmla="*/ 267 h 358"/>
                  <a:gd name="T10" fmla="*/ 58 w 257"/>
                  <a:gd name="T11" fmla="*/ 166 h 358"/>
                  <a:gd name="T12" fmla="*/ 180 w 257"/>
                  <a:gd name="T13" fmla="*/ 135 h 358"/>
                  <a:gd name="T14" fmla="*/ 205 w 257"/>
                  <a:gd name="T15" fmla="*/ 131 h 358"/>
                  <a:gd name="T16" fmla="*/ 125 w 257"/>
                  <a:gd name="T17" fmla="*/ 52 h 358"/>
                  <a:gd name="T18" fmla="*/ 77 w 257"/>
                  <a:gd name="T19" fmla="*/ 71 h 358"/>
                  <a:gd name="T20" fmla="*/ 33 w 257"/>
                  <a:gd name="T21" fmla="*/ 102 h 358"/>
                  <a:gd name="T22" fmla="*/ 34 w 257"/>
                  <a:gd name="T23" fmla="*/ 51 h 358"/>
                  <a:gd name="T24" fmla="*/ 44 w 257"/>
                  <a:gd name="T25" fmla="*/ 35 h 358"/>
                  <a:gd name="T26" fmla="*/ 163 w 257"/>
                  <a:gd name="T27" fmla="*/ 6 h 358"/>
                  <a:gd name="T28" fmla="*/ 254 w 257"/>
                  <a:gd name="T29" fmla="*/ 97 h 358"/>
                  <a:gd name="T30" fmla="*/ 255 w 257"/>
                  <a:gd name="T31" fmla="*/ 341 h 358"/>
                  <a:gd name="T32" fmla="*/ 206 w 257"/>
                  <a:gd name="T33" fmla="*/ 177 h 358"/>
                  <a:gd name="T34" fmla="*/ 96 w 257"/>
                  <a:gd name="T35" fmla="*/ 197 h 358"/>
                  <a:gd name="T36" fmla="*/ 56 w 257"/>
                  <a:gd name="T37" fmla="*/ 261 h 358"/>
                  <a:gd name="T38" fmla="*/ 112 w 257"/>
                  <a:gd name="T39" fmla="*/ 304 h 358"/>
                  <a:gd name="T40" fmla="*/ 206 w 257"/>
                  <a:gd name="T41" fmla="*/ 17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7" h="358">
                    <a:moveTo>
                      <a:pt x="255" y="341"/>
                    </a:moveTo>
                    <a:cubicBezTo>
                      <a:pt x="240" y="341"/>
                      <a:pt x="226" y="341"/>
                      <a:pt x="209" y="341"/>
                    </a:cubicBezTo>
                    <a:cubicBezTo>
                      <a:pt x="209" y="331"/>
                      <a:pt x="208" y="321"/>
                      <a:pt x="207" y="308"/>
                    </a:cubicBezTo>
                    <a:cubicBezTo>
                      <a:pt x="171" y="342"/>
                      <a:pt x="131" y="358"/>
                      <a:pt x="83" y="347"/>
                    </a:cubicBezTo>
                    <a:cubicBezTo>
                      <a:pt x="41" y="338"/>
                      <a:pt x="11" y="308"/>
                      <a:pt x="6" y="267"/>
                    </a:cubicBezTo>
                    <a:cubicBezTo>
                      <a:pt x="0" y="223"/>
                      <a:pt x="18" y="181"/>
                      <a:pt x="58" y="166"/>
                    </a:cubicBezTo>
                    <a:cubicBezTo>
                      <a:pt x="97" y="151"/>
                      <a:pt x="139" y="145"/>
                      <a:pt x="180" y="135"/>
                    </a:cubicBezTo>
                    <a:cubicBezTo>
                      <a:pt x="188" y="133"/>
                      <a:pt x="197" y="132"/>
                      <a:pt x="205" y="131"/>
                    </a:cubicBezTo>
                    <a:cubicBezTo>
                      <a:pt x="213" y="76"/>
                      <a:pt x="177" y="41"/>
                      <a:pt x="125" y="52"/>
                    </a:cubicBezTo>
                    <a:cubicBezTo>
                      <a:pt x="108" y="56"/>
                      <a:pt x="92" y="63"/>
                      <a:pt x="77" y="71"/>
                    </a:cubicBezTo>
                    <a:cubicBezTo>
                      <a:pt x="62" y="78"/>
                      <a:pt x="50" y="89"/>
                      <a:pt x="33" y="102"/>
                    </a:cubicBezTo>
                    <a:cubicBezTo>
                      <a:pt x="33" y="83"/>
                      <a:pt x="32" y="67"/>
                      <a:pt x="34" y="51"/>
                    </a:cubicBezTo>
                    <a:cubicBezTo>
                      <a:pt x="34" y="45"/>
                      <a:pt x="39" y="38"/>
                      <a:pt x="44" y="35"/>
                    </a:cubicBezTo>
                    <a:cubicBezTo>
                      <a:pt x="81" y="13"/>
                      <a:pt x="120" y="0"/>
                      <a:pt x="163" y="6"/>
                    </a:cubicBezTo>
                    <a:cubicBezTo>
                      <a:pt x="215" y="12"/>
                      <a:pt x="251" y="44"/>
                      <a:pt x="254" y="97"/>
                    </a:cubicBezTo>
                    <a:cubicBezTo>
                      <a:pt x="257" y="178"/>
                      <a:pt x="255" y="258"/>
                      <a:pt x="255" y="341"/>
                    </a:cubicBezTo>
                    <a:close/>
                    <a:moveTo>
                      <a:pt x="206" y="177"/>
                    </a:moveTo>
                    <a:cubicBezTo>
                      <a:pt x="169" y="183"/>
                      <a:pt x="132" y="188"/>
                      <a:pt x="96" y="197"/>
                    </a:cubicBezTo>
                    <a:cubicBezTo>
                      <a:pt x="63" y="205"/>
                      <a:pt x="52" y="226"/>
                      <a:pt x="56" y="261"/>
                    </a:cubicBezTo>
                    <a:cubicBezTo>
                      <a:pt x="60" y="287"/>
                      <a:pt x="82" y="304"/>
                      <a:pt x="112" y="304"/>
                    </a:cubicBezTo>
                    <a:cubicBezTo>
                      <a:pt x="174" y="305"/>
                      <a:pt x="215" y="252"/>
                      <a:pt x="206" y="1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4" name="Freeform 17">
                <a:extLst>
                  <a:ext uri="{FF2B5EF4-FFF2-40B4-BE49-F238E27FC236}">
                    <a16:creationId xmlns:a16="http://schemas.microsoft.com/office/drawing/2014/main" id="{7080A54E-1602-4A75-A829-895B15B28CAA}"/>
                  </a:ext>
                </a:extLst>
              </p:cNvPr>
              <p:cNvSpPr>
                <a:spLocks/>
              </p:cNvSpPr>
              <p:nvPr/>
            </p:nvSpPr>
            <p:spPr bwMode="auto">
              <a:xfrm>
                <a:off x="3877" y="2340"/>
                <a:ext cx="392" cy="268"/>
              </a:xfrm>
              <a:custGeom>
                <a:avLst/>
                <a:gdLst>
                  <a:gd name="T0" fmla="*/ 233 w 306"/>
                  <a:gd name="T1" fmla="*/ 145 h 209"/>
                  <a:gd name="T2" fmla="*/ 0 w 306"/>
                  <a:gd name="T3" fmla="*/ 137 h 209"/>
                  <a:gd name="T4" fmla="*/ 160 w 306"/>
                  <a:gd name="T5" fmla="*/ 81 h 209"/>
                  <a:gd name="T6" fmla="*/ 84 w 306"/>
                  <a:gd name="T7" fmla="*/ 11 h 209"/>
                  <a:gd name="T8" fmla="*/ 181 w 306"/>
                  <a:gd name="T9" fmla="*/ 5 h 209"/>
                  <a:gd name="T10" fmla="*/ 270 w 306"/>
                  <a:gd name="T11" fmla="*/ 0 h 209"/>
                  <a:gd name="T12" fmla="*/ 295 w 306"/>
                  <a:gd name="T13" fmla="*/ 18 h 209"/>
                  <a:gd name="T14" fmla="*/ 306 w 306"/>
                  <a:gd name="T15" fmla="*/ 209 h 209"/>
                  <a:gd name="T16" fmla="*/ 233 w 306"/>
                  <a:gd name="T17" fmla="*/ 14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209">
                    <a:moveTo>
                      <a:pt x="233" y="145"/>
                    </a:moveTo>
                    <a:cubicBezTo>
                      <a:pt x="151" y="203"/>
                      <a:pt x="56" y="200"/>
                      <a:pt x="0" y="137"/>
                    </a:cubicBezTo>
                    <a:cubicBezTo>
                      <a:pt x="64" y="150"/>
                      <a:pt x="118" y="135"/>
                      <a:pt x="160" y="81"/>
                    </a:cubicBezTo>
                    <a:cubicBezTo>
                      <a:pt x="136" y="58"/>
                      <a:pt x="112" y="37"/>
                      <a:pt x="84" y="11"/>
                    </a:cubicBezTo>
                    <a:cubicBezTo>
                      <a:pt x="119" y="9"/>
                      <a:pt x="150" y="7"/>
                      <a:pt x="181" y="5"/>
                    </a:cubicBezTo>
                    <a:cubicBezTo>
                      <a:pt x="210" y="3"/>
                      <a:pt x="240" y="2"/>
                      <a:pt x="270" y="0"/>
                    </a:cubicBezTo>
                    <a:cubicBezTo>
                      <a:pt x="283" y="0"/>
                      <a:pt x="294" y="2"/>
                      <a:pt x="295" y="18"/>
                    </a:cubicBezTo>
                    <a:cubicBezTo>
                      <a:pt x="299" y="79"/>
                      <a:pt x="302" y="141"/>
                      <a:pt x="306" y="209"/>
                    </a:cubicBezTo>
                    <a:cubicBezTo>
                      <a:pt x="279" y="186"/>
                      <a:pt x="257" y="166"/>
                      <a:pt x="233" y="1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5" name="Freeform 18">
                <a:extLst>
                  <a:ext uri="{FF2B5EF4-FFF2-40B4-BE49-F238E27FC236}">
                    <a16:creationId xmlns:a16="http://schemas.microsoft.com/office/drawing/2014/main" id="{C6E5A02D-6197-43B7-A1FC-B6DBDE11635D}"/>
                  </a:ext>
                </a:extLst>
              </p:cNvPr>
              <p:cNvSpPr>
                <a:spLocks/>
              </p:cNvSpPr>
              <p:nvPr/>
            </p:nvSpPr>
            <p:spPr bwMode="auto">
              <a:xfrm>
                <a:off x="3389" y="1761"/>
                <a:ext cx="380" cy="266"/>
              </a:xfrm>
              <a:custGeom>
                <a:avLst/>
                <a:gdLst>
                  <a:gd name="T0" fmla="*/ 72 w 297"/>
                  <a:gd name="T1" fmla="*/ 61 h 208"/>
                  <a:gd name="T2" fmla="*/ 297 w 297"/>
                  <a:gd name="T3" fmla="*/ 65 h 208"/>
                  <a:gd name="T4" fmla="*/ 215 w 297"/>
                  <a:gd name="T5" fmla="*/ 75 h 208"/>
                  <a:gd name="T6" fmla="*/ 145 w 297"/>
                  <a:gd name="T7" fmla="*/ 128 h 208"/>
                  <a:gd name="T8" fmla="*/ 222 w 297"/>
                  <a:gd name="T9" fmla="*/ 197 h 208"/>
                  <a:gd name="T10" fmla="*/ 29 w 297"/>
                  <a:gd name="T11" fmla="*/ 207 h 208"/>
                  <a:gd name="T12" fmla="*/ 9 w 297"/>
                  <a:gd name="T13" fmla="*/ 181 h 208"/>
                  <a:gd name="T14" fmla="*/ 0 w 297"/>
                  <a:gd name="T15" fmla="*/ 0 h 208"/>
                  <a:gd name="T16" fmla="*/ 72 w 297"/>
                  <a:gd name="T17" fmla="*/ 6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08">
                    <a:moveTo>
                      <a:pt x="72" y="61"/>
                    </a:moveTo>
                    <a:cubicBezTo>
                      <a:pt x="160" y="7"/>
                      <a:pt x="263" y="10"/>
                      <a:pt x="297" y="65"/>
                    </a:cubicBezTo>
                    <a:cubicBezTo>
                      <a:pt x="270" y="68"/>
                      <a:pt x="242" y="68"/>
                      <a:pt x="215" y="75"/>
                    </a:cubicBezTo>
                    <a:cubicBezTo>
                      <a:pt x="186" y="82"/>
                      <a:pt x="164" y="101"/>
                      <a:pt x="145" y="128"/>
                    </a:cubicBezTo>
                    <a:cubicBezTo>
                      <a:pt x="169" y="150"/>
                      <a:pt x="193" y="171"/>
                      <a:pt x="222" y="197"/>
                    </a:cubicBezTo>
                    <a:cubicBezTo>
                      <a:pt x="153" y="200"/>
                      <a:pt x="91" y="204"/>
                      <a:pt x="29" y="207"/>
                    </a:cubicBezTo>
                    <a:cubicBezTo>
                      <a:pt x="11" y="208"/>
                      <a:pt x="10" y="194"/>
                      <a:pt x="9" y="181"/>
                    </a:cubicBezTo>
                    <a:cubicBezTo>
                      <a:pt x="6" y="123"/>
                      <a:pt x="3" y="64"/>
                      <a:pt x="0" y="0"/>
                    </a:cubicBezTo>
                    <a:cubicBezTo>
                      <a:pt x="26" y="22"/>
                      <a:pt x="49" y="42"/>
                      <a:pt x="72"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sp>
        <p:nvSpPr>
          <p:cNvPr id="10" name="Title 1">
            <a:extLst>
              <a:ext uri="{FF2B5EF4-FFF2-40B4-BE49-F238E27FC236}">
                <a16:creationId xmlns:a16="http://schemas.microsoft.com/office/drawing/2014/main" id="{544666CE-3C5A-493E-A076-DC33F1058A3F}"/>
              </a:ext>
            </a:extLst>
          </p:cNvPr>
          <p:cNvSpPr txBox="1">
            <a:spLocks/>
          </p:cNvSpPr>
          <p:nvPr/>
        </p:nvSpPr>
        <p:spPr>
          <a:xfrm>
            <a:off x="1555221" y="968751"/>
            <a:ext cx="9326033" cy="461111"/>
          </a:xfrm>
          <a:prstGeom prst="rect">
            <a:avLst/>
          </a:prstGeom>
          <a:noFill/>
        </p:spPr>
        <p:txBody>
          <a:bodyPr vert="horz" wrap="square" lIns="0" tIns="0" rIns="0" bIns="0" rtlCol="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64" b="0" dirty="0"/>
              <a:t>Microsoft Translator</a:t>
            </a:r>
          </a:p>
        </p:txBody>
      </p:sp>
    </p:spTree>
    <p:custDataLst>
      <p:tags r:id="rId1"/>
    </p:custDataLst>
    <p:extLst>
      <p:ext uri="{BB962C8B-B14F-4D97-AF65-F5344CB8AC3E}">
        <p14:creationId xmlns:p14="http://schemas.microsoft.com/office/powerpoint/2010/main" val="3490944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4"/>
          </a:xfrm>
          <a:prstGeom prst="rect">
            <a:avLst/>
          </a:prstGeom>
        </p:spPr>
      </p:pic>
      <p:sp>
        <p:nvSpPr>
          <p:cNvPr id="21" name="Rectangle 20">
            <a:extLst>
              <a:ext uri="{FF2B5EF4-FFF2-40B4-BE49-F238E27FC236}">
                <a16:creationId xmlns:a16="http://schemas.microsoft.com/office/drawing/2014/main" id="{DCBB8949-9C7A-47E0-ADB0-CF5F198E9F8D}"/>
              </a:ext>
            </a:extLst>
          </p:cNvPr>
          <p:cNvSpPr/>
          <p:nvPr/>
        </p:nvSpPr>
        <p:spPr bwMode="auto">
          <a:xfrm>
            <a:off x="0" y="0"/>
            <a:ext cx="12459591" cy="6994168"/>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8454988" y="1805548"/>
            <a:ext cx="3706849" cy="3349216"/>
            <a:chOff x="1798637" y="754062"/>
            <a:chExt cx="3706849" cy="3349216"/>
          </a:xfrm>
        </p:grpSpPr>
        <p:sp>
          <p:nvSpPr>
            <p:cNvPr id="34" name="TextBox 33"/>
            <p:cNvSpPr txBox="1"/>
            <p:nvPr/>
          </p:nvSpPr>
          <p:spPr>
            <a:xfrm>
              <a:off x="1798637" y="2582862"/>
              <a:ext cx="3536866" cy="1520416"/>
            </a:xfrm>
            <a:prstGeom prst="rect">
              <a:avLst/>
            </a:prstGeom>
            <a:noFill/>
          </p:spPr>
          <p:txBody>
            <a:bodyPr wrap="none" lIns="0" tIns="0" rIns="0" bIns="0" rtlCol="0" anchor="t">
              <a:sp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a:ea typeface="+mn-ea"/>
                  <a:cs typeface="Segoe UI Light" panose="020B0502040204020203" pitchFamily="34" charset="0"/>
                </a:rPr>
                <a:t>AI engineer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$132,000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3</a:t>
              </a:r>
            </a:p>
          </p:txBody>
        </p:sp>
        <p:sp>
          <p:nvSpPr>
            <p:cNvPr id="41" name="TextBox 40"/>
            <p:cNvSpPr txBox="1"/>
            <p:nvPr/>
          </p:nvSpPr>
          <p:spPr>
            <a:xfrm>
              <a:off x="1798637" y="754062"/>
              <a:ext cx="3706849" cy="1597360"/>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rPr>
                <a:t>Data scientist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$133,000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2</a:t>
              </a:r>
            </a:p>
          </p:txBody>
        </p:sp>
      </p:grpSp>
      <p:sp>
        <p:nvSpPr>
          <p:cNvPr id="3" name="Rectangle 2"/>
          <p:cNvSpPr/>
          <p:nvPr/>
        </p:nvSpPr>
        <p:spPr bwMode="auto">
          <a:xfrm>
            <a:off x="31217" y="2278062"/>
            <a:ext cx="8168220" cy="2438400"/>
          </a:xfrm>
          <a:prstGeom prst="rect">
            <a:avLst/>
          </a:prstGeom>
          <a:solidFill>
            <a:srgbClr val="E2E2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2" name="Picture 4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278063"/>
            <a:ext cx="2440659" cy="2438400"/>
          </a:xfrm>
          <a:prstGeom prst="rect">
            <a:avLst/>
          </a:prstGeom>
        </p:spPr>
      </p:pic>
      <p:sp>
        <p:nvSpPr>
          <p:cNvPr id="44" name="Title 1"/>
          <p:cNvSpPr txBox="1">
            <a:spLocks/>
          </p:cNvSpPr>
          <p:nvPr/>
        </p:nvSpPr>
        <p:spPr>
          <a:xfrm>
            <a:off x="2540929" y="3040062"/>
            <a:ext cx="5658508" cy="970361"/>
          </a:xfrm>
          <a:prstGeom prst="rect">
            <a:avLst/>
          </a:prstGeom>
        </p:spPr>
        <p:txBody>
          <a:bodyPr lIns="0" rIns="0" bIns="0"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4" normalizeH="0" baseline="0" noProof="0" dirty="0">
                <a:ln w="3175">
                  <a:noFill/>
                </a:ln>
                <a:solidFill>
                  <a:srgbClr val="00BCF2"/>
                </a:solidFill>
                <a:effectLst/>
                <a:uLnTx/>
                <a:uFillTx/>
                <a:latin typeface="Segoe UI Light" panose="020B0502040204020203" pitchFamily="34" charset="0"/>
                <a:ea typeface="+mn-ea"/>
                <a:cs typeface="Segoe UI Light" panose="020B0502040204020203" pitchFamily="34" charset="0"/>
              </a:rPr>
              <a:t>Cloud and distributed computing: </a:t>
            </a:r>
          </a:p>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#1 skill of 2018</a:t>
            </a:r>
            <a:endParaRPr kumimoji="0" lang="en-US" sz="5400" b="0" i="0" u="none" strike="noStrike" kern="1200" cap="none" spc="-102" normalizeH="0" baseline="30000" noProof="0" dirty="0">
              <a:ln w="3175">
                <a:noFill/>
              </a:ln>
              <a:solidFill>
                <a:srgbClr val="505050"/>
              </a:solidFill>
              <a:effectLst/>
              <a:uLnTx/>
              <a:uFillTx/>
              <a:latin typeface="Segoe UI Light"/>
              <a:ea typeface="+mn-ea"/>
              <a:cs typeface="Segoe UI" pitchFamily="34" charset="0"/>
            </a:endParaRPr>
          </a:p>
        </p:txBody>
      </p:sp>
      <p:sp>
        <p:nvSpPr>
          <p:cNvPr id="4" name="Rectangle 3"/>
          <p:cNvSpPr/>
          <p:nvPr/>
        </p:nvSpPr>
        <p:spPr>
          <a:xfrm>
            <a:off x="6523037" y="3525063"/>
            <a:ext cx="27025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srgbClr val="505050"/>
                </a:solidFill>
                <a:effectLst/>
                <a:uLnTx/>
                <a:uFillTx/>
                <a:latin typeface="Segoe UI Light"/>
                <a:ea typeface="+mn-ea"/>
                <a:cs typeface="Segoe UI Light"/>
              </a:rPr>
              <a:t>1</a:t>
            </a:r>
            <a:endParaRPr kumimoji="0" lang="en-US" sz="1800" b="0" i="0" u="none" strike="noStrike" kern="1200" cap="none" spc="0" normalizeH="0" baseline="0" noProof="0" dirty="0">
              <a:ln>
                <a:noFill/>
              </a:ln>
              <a:solidFill>
                <a:srgbClr val="FFFFFF"/>
              </a:solidFill>
              <a:effectLst/>
              <a:uLnTx/>
              <a:uFillTx/>
              <a:latin typeface="Segoe UI Light"/>
              <a:ea typeface="+mn-ea"/>
              <a:cs typeface="Segoe UI Light"/>
            </a:endParaRPr>
          </a:p>
        </p:txBody>
      </p:sp>
    </p:spTree>
    <p:extLst>
      <p:ext uri="{BB962C8B-B14F-4D97-AF65-F5344CB8AC3E}">
        <p14:creationId xmlns:p14="http://schemas.microsoft.com/office/powerpoint/2010/main" val="290535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0"/>
            <a:ext cx="12436475"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2" y="296861"/>
            <a:ext cx="3054096" cy="3054096"/>
          </a:xfrm>
          <a:prstGeom prst="rect">
            <a:avLst/>
          </a:prstGeom>
        </p:spPr>
      </p:pic>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3643566"/>
            <a:ext cx="3054096" cy="3054096"/>
          </a:xfrm>
          <a:prstGeom prst="rect">
            <a:avLst/>
          </a:prstGeom>
        </p:spPr>
      </p:pic>
      <p:pic>
        <p:nvPicPr>
          <p:cNvPr id="8" name="Picture 7"/>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3" y="3643566"/>
            <a:ext cx="3054096" cy="3054096"/>
          </a:xfrm>
          <a:prstGeom prst="rect">
            <a:avLst/>
          </a:prstGeom>
        </p:spPr>
      </p:pic>
      <p:pic>
        <p:nvPicPr>
          <p:cNvPr id="9" name="Picture 8"/>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296862"/>
            <a:ext cx="3054096" cy="3054096"/>
          </a:xfrm>
          <a:prstGeom prst="rect">
            <a:avLst/>
          </a:prstGeom>
        </p:spPr>
      </p:pic>
      <p:sp>
        <p:nvSpPr>
          <p:cNvPr id="10" name="Rectangle 9"/>
          <p:cNvSpPr/>
          <p:nvPr/>
        </p:nvSpPr>
        <p:spPr bwMode="auto">
          <a:xfrm>
            <a:off x="5757602" y="296861"/>
            <a:ext cx="3054096" cy="3054096"/>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bwMode="auto">
          <a:xfrm>
            <a:off x="9104307" y="296862"/>
            <a:ext cx="3054096" cy="3054096"/>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757603" y="3643566"/>
            <a:ext cx="3054096" cy="3054096"/>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p:cNvSpPr/>
          <p:nvPr/>
        </p:nvSpPr>
        <p:spPr bwMode="auto">
          <a:xfrm>
            <a:off x="9104307" y="3643566"/>
            <a:ext cx="3054096" cy="3054096"/>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microsoft"/>
          <p:cNvSpPr/>
          <p:nvPr/>
        </p:nvSpPr>
        <p:spPr>
          <a:xfrm>
            <a:off x="315283" y="2161225"/>
            <a:ext cx="7132652" cy="794064"/>
          </a:xfrm>
          <a:prstGeom prst="rect">
            <a:avLst/>
          </a:prstGeom>
        </p:spPr>
        <p:txBody>
          <a:bodyPr wrap="square" anchor="ctr">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0" cap="none" spc="-100" normalizeH="0" baseline="0" noProof="0" dirty="0">
                <a:ln w="3175">
                  <a:noFill/>
                </a:ln>
                <a:solidFill>
                  <a:srgbClr val="FFFFFF"/>
                </a:solidFill>
                <a:effectLst/>
                <a:uLnTx/>
                <a:uFillTx/>
                <a:latin typeface="Segoe UI Light"/>
                <a:ea typeface="Segoe UI" pitchFamily="34" charset="0"/>
                <a:cs typeface="Segoe UI" pitchFamily="34" charset="0"/>
              </a:rPr>
              <a:t>Microsoft mission</a:t>
            </a:r>
          </a:p>
        </p:txBody>
      </p:sp>
      <p:sp>
        <p:nvSpPr>
          <p:cNvPr id="15" name="Rectangle 14"/>
          <p:cNvSpPr/>
          <p:nvPr/>
        </p:nvSpPr>
        <p:spPr>
          <a:xfrm>
            <a:off x="312738" y="3158577"/>
            <a:ext cx="6855544" cy="1320361"/>
          </a:xfrm>
          <a:prstGeom prst="rect">
            <a:avLst/>
          </a:prstGeom>
        </p:spPr>
        <p:txBody>
          <a:bodyPr wrap="square">
            <a:spAutoFit/>
          </a:bodyPr>
          <a:lstStyle/>
          <a:p>
            <a:pPr marL="28575" marR="0" lvl="0" indent="0" algn="l" defTabSz="93247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Empower every person and</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every organization on the</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planet to achieve more</a:t>
            </a:r>
          </a:p>
        </p:txBody>
      </p:sp>
    </p:spTree>
    <p:extLst>
      <p:ext uri="{BB962C8B-B14F-4D97-AF65-F5344CB8AC3E}">
        <p14:creationId xmlns:p14="http://schemas.microsoft.com/office/powerpoint/2010/main" val="67918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35" presetClass="path" presetSubtype="0" decel="100000" fill="hold" grpId="1" nodeType="withEffect">
                                  <p:stCondLst>
                                    <p:cond delay="0"/>
                                  </p:stCondLst>
                                  <p:childTnLst>
                                    <p:animMotion origin="layout" path="M -3.62522E-7 3.42714E-6 L -0.29908 3.42714E-6 " pathEditMode="relative" rAng="0" ptsTypes="AA">
                                      <p:cBhvr>
                                        <p:cTn id="9" dur="1000" spd="-100000" fill="hold"/>
                                        <p:tgtEl>
                                          <p:spTgt spid="15"/>
                                        </p:tgtEl>
                                        <p:attrNameLst>
                                          <p:attrName>ppt_x</p:attrName>
                                          <p:attrName>ppt_y</p:attrName>
                                        </p:attrNameLst>
                                      </p:cBhvr>
                                      <p:rCtr x="-14960" y="0"/>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09778E-6 2.23332E-6 L -1.09778E-6 0.25011 " pathEditMode="relative" rAng="0" ptsTypes="AA">
                                      <p:cBhvr>
                                        <p:cTn id="14" dur="750" spd="-100000" fill="hold"/>
                                        <p:tgtEl>
                                          <p:spTgt spid="14"/>
                                        </p:tgtEl>
                                        <p:attrNameLst>
                                          <p:attrName>ppt_x</p:attrName>
                                          <p:attrName>ppt_y</p:attrName>
                                        </p:attrNameLst>
                                      </p:cBhvr>
                                      <p:rCtr x="0" y="12506"/>
                                    </p:animMotion>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6" presetClass="emph" presetSubtype="0" accel="100000" autoRev="1" fill="hold" grpId="1" nodeType="withEffect">
                                  <p:stCondLst>
                                    <p:cond delay="0"/>
                                  </p:stCondLst>
                                  <p:childTnLst>
                                    <p:animScale>
                                      <p:cBhvr>
                                        <p:cTn id="28" dur="500" fill="hold"/>
                                        <p:tgtEl>
                                          <p:spTgt spid="10"/>
                                        </p:tgtEl>
                                      </p:cBhvr>
                                      <p:by x="80000" y="80000"/>
                                    </p:animScale>
                                  </p:childTnLst>
                                </p:cTn>
                              </p:par>
                              <p:par>
                                <p:cTn id="29" presetID="6" presetClass="emph" presetSubtype="0" accel="100000" autoRev="1" fill="hold" grpId="1" nodeType="withEffect">
                                  <p:stCondLst>
                                    <p:cond delay="0"/>
                                  </p:stCondLst>
                                  <p:childTnLst>
                                    <p:animScale>
                                      <p:cBhvr>
                                        <p:cTn id="30" dur="500" fill="hold"/>
                                        <p:tgtEl>
                                          <p:spTgt spid="12"/>
                                        </p:tgtEl>
                                      </p:cBhvr>
                                      <p:by x="80000" y="80000"/>
                                    </p:animScale>
                                  </p:childTnLst>
                                </p:cTn>
                              </p:par>
                              <p:par>
                                <p:cTn id="31" presetID="6" presetClass="emph" presetSubtype="0" accel="100000" autoRev="1" fill="hold" grpId="1" nodeType="withEffect">
                                  <p:stCondLst>
                                    <p:cond delay="0"/>
                                  </p:stCondLst>
                                  <p:childTnLst>
                                    <p:animScale>
                                      <p:cBhvr>
                                        <p:cTn id="32" dur="500" fill="hold"/>
                                        <p:tgtEl>
                                          <p:spTgt spid="13"/>
                                        </p:tgtEl>
                                      </p:cBhvr>
                                      <p:by x="80000" y="80000"/>
                                    </p:animScale>
                                  </p:childTnLst>
                                </p:cTn>
                              </p:par>
                              <p:par>
                                <p:cTn id="33" presetID="6" presetClass="emph" presetSubtype="0" accel="100000" autoRev="1" fill="hold" grpId="1" nodeType="withEffect">
                                  <p:stCondLst>
                                    <p:cond delay="0"/>
                                  </p:stCondLst>
                                  <p:childTnLst>
                                    <p:animScale>
                                      <p:cBhvr>
                                        <p:cTn id="34" dur="500" fill="hold"/>
                                        <p:tgtEl>
                                          <p:spTgt spid="11"/>
                                        </p:tgtEl>
                                      </p:cBhvr>
                                      <p:by x="80000" y="80000"/>
                                    </p:animScale>
                                  </p:childTnLst>
                                </p:cTn>
                              </p:par>
                              <p:par>
                                <p:cTn id="35" presetID="10" presetClass="entr" presetSubtype="0" fill="hold"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6" presetClass="emph" presetSubtype="0" accel="100000" autoRev="1" fill="hold" nodeType="withEffect">
                                  <p:stCondLst>
                                    <p:cond delay="0"/>
                                  </p:stCondLst>
                                  <p:childTnLst>
                                    <p:animScale>
                                      <p:cBhvr>
                                        <p:cTn id="39" dur="500" fill="hold"/>
                                        <p:tgtEl>
                                          <p:spTgt spid="5"/>
                                        </p:tgtEl>
                                      </p:cBhvr>
                                      <p:by x="80000" y="80000"/>
                                    </p:animScale>
                                  </p:childTnLst>
                                </p:cTn>
                              </p:par>
                              <p:par>
                                <p:cTn id="40" presetID="10"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6" presetClass="emph" presetSubtype="0" accel="100000" autoRev="1" fill="hold" nodeType="withEffect">
                                  <p:stCondLst>
                                    <p:cond delay="0"/>
                                  </p:stCondLst>
                                  <p:childTnLst>
                                    <p:animScale>
                                      <p:cBhvr>
                                        <p:cTn id="44" dur="500" fill="hold"/>
                                        <p:tgtEl>
                                          <p:spTgt spid="9"/>
                                        </p:tgtEl>
                                      </p:cBhvr>
                                      <p:by x="80000" y="80000"/>
                                    </p:animScale>
                                  </p:childTnLst>
                                </p:cTn>
                              </p:par>
                              <p:par>
                                <p:cTn id="45" presetID="10" presetClass="entr" presetSubtype="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6" presetClass="emph" presetSubtype="0" accel="100000" autoRev="1" fill="hold" nodeType="withEffect">
                                  <p:stCondLst>
                                    <p:cond delay="0"/>
                                  </p:stCondLst>
                                  <p:childTnLst>
                                    <p:animScale>
                                      <p:cBhvr>
                                        <p:cTn id="49" dur="500" fill="hold"/>
                                        <p:tgtEl>
                                          <p:spTgt spid="8"/>
                                        </p:tgtEl>
                                      </p:cBhvr>
                                      <p:by x="80000" y="80000"/>
                                    </p:animScale>
                                  </p:childTnLst>
                                </p:cTn>
                              </p:par>
                              <p:par>
                                <p:cTn id="50" presetID="10" presetClass="entr" presetSubtype="0" fill="hold" nodeType="withEffect">
                                  <p:stCondLst>
                                    <p:cond delay="5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6" presetClass="emph" presetSubtype="0" accel="100000" autoRev="1" fill="hold" nodeType="withEffect">
                                  <p:stCondLst>
                                    <p:cond delay="0"/>
                                  </p:stCondLst>
                                  <p:childTnLst>
                                    <p:animScale>
                                      <p:cBhvr>
                                        <p:cTn id="54" dur="500" fill="hold"/>
                                        <p:tgtEl>
                                          <p:spTgt spid="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p:bldP spid="14" grpId="1"/>
      <p:bldP spid="15" grpId="0"/>
      <p:bldP spid="1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401"/>
          <p:cNvSpPr/>
          <p:nvPr/>
        </p:nvSpPr>
        <p:spPr bwMode="auto">
          <a:xfrm>
            <a:off x="1200014" y="2010353"/>
            <a:ext cx="10036448" cy="724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of the Fortune 500 use Azure</a:t>
            </a:r>
            <a:r>
              <a:rPr kumimoji="0" lang="en-US" sz="28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5</a:t>
            </a:r>
            <a:endParaRPr kumimoji="0" lang="en-US" sz="32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EBA6EA9-9DDE-42EC-AEB1-A0EA9AD52986}"/>
              </a:ext>
            </a:extLst>
          </p:cNvPr>
          <p:cNvSpPr/>
          <p:nvPr/>
        </p:nvSpPr>
        <p:spPr>
          <a:xfrm>
            <a:off x="3109913" y="296862"/>
            <a:ext cx="6216650" cy="1862048"/>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90</a:t>
            </a:r>
            <a:r>
              <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a:t>
            </a:r>
            <a:endPar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a:extLst>
              <a:ext uri="{FF2B5EF4-FFF2-40B4-BE49-F238E27FC236}">
                <a16:creationId xmlns:a16="http://schemas.microsoft.com/office/drawing/2014/main" id="{F8B12426-6850-46B8-B60F-A4B0358B9BD8}"/>
              </a:ext>
            </a:extLst>
          </p:cNvPr>
          <p:cNvGrpSpPr/>
          <p:nvPr/>
        </p:nvGrpSpPr>
        <p:grpSpPr>
          <a:xfrm>
            <a:off x="579437" y="2925948"/>
            <a:ext cx="11355940" cy="3345198"/>
            <a:chOff x="579437" y="2925948"/>
            <a:chExt cx="11355940" cy="3345198"/>
          </a:xfrm>
        </p:grpSpPr>
        <p:grpSp>
          <p:nvGrpSpPr>
            <p:cNvPr id="10" name="Group 9">
              <a:extLst>
                <a:ext uri="{FF2B5EF4-FFF2-40B4-BE49-F238E27FC236}">
                  <a16:creationId xmlns:a16="http://schemas.microsoft.com/office/drawing/2014/main" id="{9200563B-E24F-4D64-967D-756F825E6FBA}"/>
                </a:ext>
              </a:extLst>
            </p:cNvPr>
            <p:cNvGrpSpPr/>
            <p:nvPr/>
          </p:nvGrpSpPr>
          <p:grpSpPr>
            <a:xfrm>
              <a:off x="579437" y="2925948"/>
              <a:ext cx="11355940" cy="3345198"/>
              <a:chOff x="822649" y="4007423"/>
              <a:chExt cx="8209399" cy="2418300"/>
            </a:xfrm>
          </p:grpSpPr>
          <p:sp>
            <p:nvSpPr>
              <p:cNvPr id="297" name="Rectangle 296">
                <a:extLst>
                  <a:ext uri="{FF2B5EF4-FFF2-40B4-BE49-F238E27FC236}">
                    <a16:creationId xmlns:a16="http://schemas.microsoft.com/office/drawing/2014/main" id="{777F0984-5F14-4C37-9EBF-8312EA5B258D}"/>
                  </a:ext>
                </a:extLst>
              </p:cNvPr>
              <p:cNvSpPr/>
              <p:nvPr/>
            </p:nvSpPr>
            <p:spPr bwMode="auto">
              <a:xfrm>
                <a:off x="1648018"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0DA748B0-A0A9-4BF6-BF6B-DDA8245CB8DF}"/>
                  </a:ext>
                </a:extLst>
              </p:cNvPr>
              <p:cNvSpPr/>
              <p:nvPr/>
            </p:nvSpPr>
            <p:spPr bwMode="auto">
              <a:xfrm>
                <a:off x="1648018" y="4829289"/>
                <a:ext cx="781079" cy="781079"/>
              </a:xfrm>
              <a:prstGeom prst="rect">
                <a:avLst/>
              </a:prstGeom>
              <a:solidFill>
                <a:schemeClr val="tx1"/>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A12A2276-A434-4809-A140-C86D4900A5DC}"/>
                  </a:ext>
                </a:extLst>
              </p:cNvPr>
              <p:cNvSpPr/>
              <p:nvPr/>
            </p:nvSpPr>
            <p:spPr bwMode="auto">
              <a:xfrm>
                <a:off x="6600232"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B847BC62-3FBF-4CCB-90EA-DC2B4340FEC4}"/>
                  </a:ext>
                </a:extLst>
              </p:cNvPr>
              <p:cNvSpPr/>
              <p:nvPr/>
            </p:nvSpPr>
            <p:spPr bwMode="auto">
              <a:xfrm>
                <a:off x="2473387"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C2395D1F-3F8C-4A78-B946-A36721FDEC9B}"/>
                  </a:ext>
                </a:extLst>
              </p:cNvPr>
              <p:cNvSpPr/>
              <p:nvPr/>
            </p:nvSpPr>
            <p:spPr bwMode="auto">
              <a:xfrm>
                <a:off x="2473387"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1740517-5C21-4825-8F73-BFE1F301AAB4}"/>
                  </a:ext>
                </a:extLst>
              </p:cNvPr>
              <p:cNvSpPr/>
              <p:nvPr/>
            </p:nvSpPr>
            <p:spPr bwMode="auto">
              <a:xfrm>
                <a:off x="7425601"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9B390B3A-E77F-4740-92BB-38A89E03AB85}"/>
                  </a:ext>
                </a:extLst>
              </p:cNvPr>
              <p:cNvSpPr/>
              <p:nvPr/>
            </p:nvSpPr>
            <p:spPr bwMode="auto">
              <a:xfrm>
                <a:off x="3298756"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758F7159-42C5-49EF-8EA8-6CA8726ADBC3}"/>
                  </a:ext>
                </a:extLst>
              </p:cNvPr>
              <p:cNvSpPr/>
              <p:nvPr/>
            </p:nvSpPr>
            <p:spPr bwMode="auto">
              <a:xfrm>
                <a:off x="3298756"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Rectangle 307">
                <a:extLst>
                  <a:ext uri="{FF2B5EF4-FFF2-40B4-BE49-F238E27FC236}">
                    <a16:creationId xmlns:a16="http://schemas.microsoft.com/office/drawing/2014/main" id="{498FC8DF-AADC-416B-8CDB-DFED5BD2A43E}"/>
                  </a:ext>
                </a:extLst>
              </p:cNvPr>
              <p:cNvSpPr/>
              <p:nvPr/>
            </p:nvSpPr>
            <p:spPr bwMode="auto">
              <a:xfrm>
                <a:off x="825096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51590F93-77D5-41C0-AE4A-C8942853C097}"/>
                  </a:ext>
                </a:extLst>
              </p:cNvPr>
              <p:cNvSpPr/>
              <p:nvPr/>
            </p:nvSpPr>
            <p:spPr bwMode="auto">
              <a:xfrm>
                <a:off x="4124125"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00E01D84-FFE6-45D9-9FE1-AFAFFFDEF06F}"/>
                  </a:ext>
                </a:extLst>
              </p:cNvPr>
              <p:cNvSpPr/>
              <p:nvPr/>
            </p:nvSpPr>
            <p:spPr bwMode="auto">
              <a:xfrm>
                <a:off x="4124125"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B05590D7-FF86-4458-8562-3F193FFBD096}"/>
                  </a:ext>
                </a:extLst>
              </p:cNvPr>
              <p:cNvSpPr/>
              <p:nvPr/>
            </p:nvSpPr>
            <p:spPr bwMode="auto">
              <a:xfrm>
                <a:off x="4949494"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7F01BCC4-9039-4D3A-950B-52C519A0866E}"/>
                  </a:ext>
                </a:extLst>
              </p:cNvPr>
              <p:cNvSpPr/>
              <p:nvPr/>
            </p:nvSpPr>
            <p:spPr bwMode="auto">
              <a:xfrm>
                <a:off x="4949494"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949C0A17-1CF2-4678-8496-84C45150DED1}"/>
                  </a:ext>
                </a:extLst>
              </p:cNvPr>
              <p:cNvSpPr/>
              <p:nvPr/>
            </p:nvSpPr>
            <p:spPr bwMode="auto">
              <a:xfrm>
                <a:off x="6600232"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2D649066-A667-4A10-8A25-A57F9C5C190E}"/>
                  </a:ext>
                </a:extLst>
              </p:cNvPr>
              <p:cNvSpPr/>
              <p:nvPr/>
            </p:nvSpPr>
            <p:spPr bwMode="auto">
              <a:xfrm>
                <a:off x="7425601"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6285D904-A6E6-4381-852E-4700E6A1A10D}"/>
                  </a:ext>
                </a:extLst>
              </p:cNvPr>
              <p:cNvSpPr/>
              <p:nvPr/>
            </p:nvSpPr>
            <p:spPr bwMode="auto">
              <a:xfrm>
                <a:off x="825096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8AF4A09E-95BD-4B9B-BC3A-FF6FB8BAD384}"/>
                  </a:ext>
                </a:extLst>
              </p:cNvPr>
              <p:cNvSpPr/>
              <p:nvPr/>
            </p:nvSpPr>
            <p:spPr bwMode="auto">
              <a:xfrm>
                <a:off x="82264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DB09C441-FF7B-44F3-B288-2B82CEA7F56E}"/>
                  </a:ext>
                </a:extLst>
              </p:cNvPr>
              <p:cNvSpPr/>
              <p:nvPr/>
            </p:nvSpPr>
            <p:spPr bwMode="auto">
              <a:xfrm>
                <a:off x="82264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5976F55-EF81-4E83-8261-5AA0C74D9B11}"/>
                  </a:ext>
                </a:extLst>
              </p:cNvPr>
              <p:cNvSpPr/>
              <p:nvPr/>
            </p:nvSpPr>
            <p:spPr bwMode="auto">
              <a:xfrm>
                <a:off x="5774863"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2DC81373-8F7D-4B63-9F8B-04E746BDCC5B}"/>
                  </a:ext>
                </a:extLst>
              </p:cNvPr>
              <p:cNvSpPr/>
              <p:nvPr/>
            </p:nvSpPr>
            <p:spPr bwMode="auto">
              <a:xfrm>
                <a:off x="5774863"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pic>
            <p:nvPicPr>
              <p:cNvPr id="327" name="Picture 326">
                <a:extLst>
                  <a:ext uri="{FF2B5EF4-FFF2-40B4-BE49-F238E27FC236}">
                    <a16:creationId xmlns:a16="http://schemas.microsoft.com/office/drawing/2014/main" id="{0905CD95-4DE9-444D-AFAD-FC32FB548C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2905" y="4120731"/>
                <a:ext cx="581736" cy="469846"/>
              </a:xfrm>
              <a:prstGeom prst="rect">
                <a:avLst/>
              </a:prstGeom>
            </p:spPr>
          </p:pic>
          <p:pic>
            <p:nvPicPr>
              <p:cNvPr id="328" name="Picture 2" descr="http://logok.org/wp-content/uploads/2014/05/Walmart-Logo-slogan.png">
                <a:extLst>
                  <a:ext uri="{FF2B5EF4-FFF2-40B4-BE49-F238E27FC236}">
                    <a16:creationId xmlns:a16="http://schemas.microsoft.com/office/drawing/2014/main" id="{85F237E1-73CE-4C27-9C2F-F035581351A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5179" y="4133338"/>
                <a:ext cx="750967" cy="563225"/>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328">
                <a:extLst>
                  <a:ext uri="{FF2B5EF4-FFF2-40B4-BE49-F238E27FC236}">
                    <a16:creationId xmlns:a16="http://schemas.microsoft.com/office/drawing/2014/main" id="{E70C66AD-656B-4CCC-B746-2A5AB0EE1F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79164" y="4112264"/>
                <a:ext cx="814503" cy="610877"/>
              </a:xfrm>
              <a:prstGeom prst="rect">
                <a:avLst/>
              </a:prstGeom>
            </p:spPr>
          </p:pic>
          <p:pic>
            <p:nvPicPr>
              <p:cNvPr id="330" name="Picture 329">
                <a:extLst>
                  <a:ext uri="{FF2B5EF4-FFF2-40B4-BE49-F238E27FC236}">
                    <a16:creationId xmlns:a16="http://schemas.microsoft.com/office/drawing/2014/main" id="{E03F30CF-11B8-404B-8F73-4AEFA85F6662}"/>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14415" y="4297552"/>
                <a:ext cx="405033" cy="235766"/>
              </a:xfrm>
              <a:prstGeom prst="rect">
                <a:avLst/>
              </a:prstGeom>
            </p:spPr>
          </p:pic>
          <p:pic>
            <p:nvPicPr>
              <p:cNvPr id="331" name="Picture 8" descr="http://logok.org/wp-content/uploads/2014/07/Samsung-logo-2015-Nobg.png">
                <a:extLst>
                  <a:ext uri="{FF2B5EF4-FFF2-40B4-BE49-F238E27FC236}">
                    <a16:creationId xmlns:a16="http://schemas.microsoft.com/office/drawing/2014/main" id="{84E6FFB7-6148-4720-9526-BB4584D069E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98606" y="4969425"/>
                <a:ext cx="695610" cy="521707"/>
              </a:xfrm>
              <a:prstGeom prst="rect">
                <a:avLst/>
              </a:prstGeom>
              <a:noFill/>
              <a:extLst>
                <a:ext uri="{909E8E84-426E-40dd-AFC4-6F175D3DCCD1}">
                  <a14:hiddenFill xmlns:a14="http://schemas.microsoft.com/office/drawing/2010/main" xmlns="">
                    <a:solidFill>
                      <a:srgbClr val="FFFFFF"/>
                    </a:solidFill>
                  </a14:hiddenFill>
                </a:ext>
              </a:extLst>
            </p:spPr>
          </p:pic>
          <p:pic>
            <p:nvPicPr>
              <p:cNvPr id="332" name="Picture 331">
                <a:extLst>
                  <a:ext uri="{FF2B5EF4-FFF2-40B4-BE49-F238E27FC236}">
                    <a16:creationId xmlns:a16="http://schemas.microsoft.com/office/drawing/2014/main" id="{3A55FABF-79C7-42DF-9752-3A1BABDA842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04109" y="4349793"/>
                <a:ext cx="684603" cy="141385"/>
              </a:xfrm>
              <a:prstGeom prst="rect">
                <a:avLst/>
              </a:prstGeom>
            </p:spPr>
          </p:pic>
          <p:pic>
            <p:nvPicPr>
              <p:cNvPr id="333" name="Picture 332">
                <a:extLst>
                  <a:ext uri="{FF2B5EF4-FFF2-40B4-BE49-F238E27FC236}">
                    <a16:creationId xmlns:a16="http://schemas.microsoft.com/office/drawing/2014/main" id="{AABE299D-51DC-4062-92F5-0AE700EF77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8692" y="5114792"/>
                <a:ext cx="659749" cy="175245"/>
              </a:xfrm>
              <a:prstGeom prst="rect">
                <a:avLst/>
              </a:prstGeom>
            </p:spPr>
          </p:pic>
          <p:pic>
            <p:nvPicPr>
              <p:cNvPr id="334" name="Picture 333">
                <a:extLst>
                  <a:ext uri="{FF2B5EF4-FFF2-40B4-BE49-F238E27FC236}">
                    <a16:creationId xmlns:a16="http://schemas.microsoft.com/office/drawing/2014/main" id="{E106E84C-7B05-4B18-9ADB-E1BA2CE4DF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9495" y="5117422"/>
                <a:ext cx="660087" cy="221558"/>
              </a:xfrm>
              <a:prstGeom prst="rect">
                <a:avLst/>
              </a:prstGeom>
            </p:spPr>
          </p:pic>
          <p:pic>
            <p:nvPicPr>
              <p:cNvPr id="340" name="Picture 339">
                <a:extLst>
                  <a:ext uri="{FF2B5EF4-FFF2-40B4-BE49-F238E27FC236}">
                    <a16:creationId xmlns:a16="http://schemas.microsoft.com/office/drawing/2014/main" id="{7B466A05-A304-4083-89DF-412B8A6D24C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957627" y="4168620"/>
                <a:ext cx="419035" cy="419035"/>
              </a:xfrm>
              <a:prstGeom prst="rect">
                <a:avLst/>
              </a:prstGeom>
            </p:spPr>
          </p:pic>
          <p:pic>
            <p:nvPicPr>
              <p:cNvPr id="341" name="Picture 4" descr="https://upload.wikimedia.org/wikipedia/commons/a/ab/Logo_EY.gif">
                <a:extLst>
                  <a:ext uri="{FF2B5EF4-FFF2-40B4-BE49-F238E27FC236}">
                    <a16:creationId xmlns:a16="http://schemas.microsoft.com/office/drawing/2014/main" id="{F3716FD5-B680-4B44-8EE6-3F95FFFEBAF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452674" y="4161768"/>
                <a:ext cx="411846" cy="461269"/>
              </a:xfrm>
              <a:prstGeom prst="rect">
                <a:avLst/>
              </a:prstGeom>
              <a:noFill/>
              <a:extLst>
                <a:ext uri="{909E8E84-426E-40dd-AFC4-6F175D3DCCD1}">
                  <a14:hiddenFill xmlns:a14="http://schemas.microsoft.com/office/drawing/2010/main" xmlns="">
                    <a:solidFill>
                      <a:srgbClr val="FFFFFF"/>
                    </a:solidFill>
                  </a14:hiddenFill>
                </a:ext>
              </a:extLst>
            </p:spPr>
          </p:pic>
          <p:pic>
            <p:nvPicPr>
              <p:cNvPr id="343" name="Picture 342">
                <a:extLst>
                  <a:ext uri="{FF2B5EF4-FFF2-40B4-BE49-F238E27FC236}">
                    <a16:creationId xmlns:a16="http://schemas.microsoft.com/office/drawing/2014/main" id="{0A8B60E9-14D3-4A8A-B930-5398BF1C569B}"/>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07522" y="5055985"/>
                <a:ext cx="583760" cy="284681"/>
              </a:xfrm>
              <a:prstGeom prst="rect">
                <a:avLst/>
              </a:prstGeom>
            </p:spPr>
          </p:pic>
          <p:pic>
            <p:nvPicPr>
              <p:cNvPr id="344" name="Picture 343">
                <a:extLst>
                  <a:ext uri="{FF2B5EF4-FFF2-40B4-BE49-F238E27FC236}">
                    <a16:creationId xmlns:a16="http://schemas.microsoft.com/office/drawing/2014/main" id="{E6AA2A5D-39A5-436F-B1B0-195F68C2599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459948" y="5045832"/>
                <a:ext cx="670002" cy="278889"/>
              </a:xfrm>
              <a:prstGeom prst="rect">
                <a:avLst/>
              </a:prstGeom>
            </p:spPr>
          </p:pic>
          <p:pic>
            <p:nvPicPr>
              <p:cNvPr id="345" name="Picture 344">
                <a:extLst>
                  <a:ext uri="{FF2B5EF4-FFF2-40B4-BE49-F238E27FC236}">
                    <a16:creationId xmlns:a16="http://schemas.microsoft.com/office/drawing/2014/main" id="{E2C3C5D1-A48D-402C-820D-B8F03635A24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328812" y="5112121"/>
                <a:ext cx="638525" cy="167482"/>
              </a:xfrm>
              <a:prstGeom prst="rect">
                <a:avLst/>
              </a:prstGeom>
            </p:spPr>
          </p:pic>
          <p:sp>
            <p:nvSpPr>
              <p:cNvPr id="299" name="Rectangle 298">
                <a:extLst>
                  <a:ext uri="{FF2B5EF4-FFF2-40B4-BE49-F238E27FC236}">
                    <a16:creationId xmlns:a16="http://schemas.microsoft.com/office/drawing/2014/main" id="{90E5A4A7-D7DE-4DA8-98AA-51E92D6C1BD6}"/>
                  </a:ext>
                </a:extLst>
              </p:cNvPr>
              <p:cNvSpPr/>
              <p:nvPr/>
            </p:nvSpPr>
            <p:spPr bwMode="auto">
              <a:xfrm>
                <a:off x="3298756"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884E1D23-4AB1-419A-8DA7-BE7E79F5A29B}"/>
                  </a:ext>
                </a:extLst>
              </p:cNvPr>
              <p:cNvSpPr/>
              <p:nvPr/>
            </p:nvSpPr>
            <p:spPr bwMode="auto">
              <a:xfrm>
                <a:off x="4124125"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F4E0E8E7-4711-466E-B070-ABFE324E363A}"/>
                  </a:ext>
                </a:extLst>
              </p:cNvPr>
              <p:cNvSpPr/>
              <p:nvPr/>
            </p:nvSpPr>
            <p:spPr bwMode="auto">
              <a:xfrm>
                <a:off x="82264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F6641E36-35CF-4D66-880F-AFBB7663D937}"/>
                  </a:ext>
                </a:extLst>
              </p:cNvPr>
              <p:cNvSpPr/>
              <p:nvPr/>
            </p:nvSpPr>
            <p:spPr bwMode="auto">
              <a:xfrm>
                <a:off x="1648018"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EE27880B-28DF-4FDD-9980-989448E5000A}"/>
                  </a:ext>
                </a:extLst>
              </p:cNvPr>
              <p:cNvSpPr/>
              <p:nvPr/>
            </p:nvSpPr>
            <p:spPr bwMode="auto">
              <a:xfrm>
                <a:off x="2473387"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5" name="Picture 334">
                <a:extLst>
                  <a:ext uri="{FF2B5EF4-FFF2-40B4-BE49-F238E27FC236}">
                    <a16:creationId xmlns:a16="http://schemas.microsoft.com/office/drawing/2014/main" id="{C9BF8B86-8B3D-4CCF-8616-619775D1CDD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503185" y="5931655"/>
                <a:ext cx="726260" cy="166061"/>
              </a:xfrm>
              <a:prstGeom prst="rect">
                <a:avLst/>
              </a:prstGeom>
            </p:spPr>
          </p:pic>
          <p:pic>
            <p:nvPicPr>
              <p:cNvPr id="336" name="Picture 335">
                <a:extLst>
                  <a:ext uri="{FF2B5EF4-FFF2-40B4-BE49-F238E27FC236}">
                    <a16:creationId xmlns:a16="http://schemas.microsoft.com/office/drawing/2014/main" id="{0B30640C-9563-46D4-9976-1FBCE66658B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65161" y="5999518"/>
                <a:ext cx="639633" cy="121460"/>
              </a:xfrm>
              <a:prstGeom prst="rect">
                <a:avLst/>
              </a:prstGeom>
            </p:spPr>
          </p:pic>
          <p:pic>
            <p:nvPicPr>
              <p:cNvPr id="337" name="Picture 336">
                <a:extLst>
                  <a:ext uri="{FF2B5EF4-FFF2-40B4-BE49-F238E27FC236}">
                    <a16:creationId xmlns:a16="http://schemas.microsoft.com/office/drawing/2014/main" id="{A72473B1-3C04-44CE-8FB4-04606C7376F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96380" y="6003096"/>
                <a:ext cx="643123" cy="94008"/>
              </a:xfrm>
              <a:prstGeom prst="rect">
                <a:avLst/>
              </a:prstGeom>
            </p:spPr>
          </p:pic>
          <p:pic>
            <p:nvPicPr>
              <p:cNvPr id="342" name="Picture 341">
                <a:extLst>
                  <a:ext uri="{FF2B5EF4-FFF2-40B4-BE49-F238E27FC236}">
                    <a16:creationId xmlns:a16="http://schemas.microsoft.com/office/drawing/2014/main" id="{5EECDD95-9985-4A1E-8C33-B564FA92CBA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46210" y="5843971"/>
                <a:ext cx="733953" cy="352464"/>
              </a:xfrm>
              <a:prstGeom prst="rect">
                <a:avLst/>
              </a:prstGeom>
            </p:spPr>
          </p:pic>
          <p:pic>
            <p:nvPicPr>
              <p:cNvPr id="347" name="Picture 2" descr="https://upload.wikimedia.org/wikipedia/commons/thumb/6/67/Alaska_Airlines_Logo.svg/2000px-Alaska_Airlines_Logo.svg.png">
                <a:extLst>
                  <a:ext uri="{FF2B5EF4-FFF2-40B4-BE49-F238E27FC236}">
                    <a16:creationId xmlns:a16="http://schemas.microsoft.com/office/drawing/2014/main" id="{81BF98DF-0E2D-47CB-962B-88209F37FC17}"/>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712962" y="5913292"/>
                <a:ext cx="651894" cy="213821"/>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2" descr="http://www.hunterssupport.com/hunters/images/Lufthansa.png">
                <a:extLst>
                  <a:ext uri="{FF2B5EF4-FFF2-40B4-BE49-F238E27FC236}">
                    <a16:creationId xmlns:a16="http://schemas.microsoft.com/office/drawing/2014/main" id="{E8E0EAA7-C1AE-4DE4-9ECB-D2ED9691A66C}"/>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173232" y="5164931"/>
                <a:ext cx="678816" cy="125107"/>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348">
                <a:extLst>
                  <a:ext uri="{FF2B5EF4-FFF2-40B4-BE49-F238E27FC236}">
                    <a16:creationId xmlns:a16="http://schemas.microsoft.com/office/drawing/2014/main" id="{C6D03433-303C-40AA-98E3-4A601FC170C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494806" y="4985125"/>
                <a:ext cx="729820" cy="335688"/>
              </a:xfrm>
              <a:prstGeom prst="rect">
                <a:avLst/>
              </a:prstGeom>
            </p:spPr>
          </p:pic>
          <p:pic>
            <p:nvPicPr>
              <p:cNvPr id="350" name="Picture 349">
                <a:extLst>
                  <a:ext uri="{FF2B5EF4-FFF2-40B4-BE49-F238E27FC236}">
                    <a16:creationId xmlns:a16="http://schemas.microsoft.com/office/drawing/2014/main" id="{79A39CA5-FB27-432D-A91D-D98E220AAB7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476969" y="4353058"/>
                <a:ext cx="677491" cy="166324"/>
              </a:xfrm>
              <a:prstGeom prst="rect">
                <a:avLst/>
              </a:prstGeom>
            </p:spPr>
          </p:pic>
          <p:pic>
            <p:nvPicPr>
              <p:cNvPr id="351" name="Picture 350">
                <a:extLst>
                  <a:ext uri="{FF2B5EF4-FFF2-40B4-BE49-F238E27FC236}">
                    <a16:creationId xmlns:a16="http://schemas.microsoft.com/office/drawing/2014/main" id="{130A79EE-7559-4F37-AD66-23262F75C810}"/>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640567" y="4366970"/>
                <a:ext cx="693219" cy="130065"/>
              </a:xfrm>
              <a:prstGeom prst="rect">
                <a:avLst/>
              </a:prstGeom>
            </p:spPr>
          </p:pic>
          <p:pic>
            <p:nvPicPr>
              <p:cNvPr id="352" name="Picture 351">
                <a:extLst>
                  <a:ext uri="{FF2B5EF4-FFF2-40B4-BE49-F238E27FC236}">
                    <a16:creationId xmlns:a16="http://schemas.microsoft.com/office/drawing/2014/main" id="{C8FFEFED-8F88-4CAF-8302-1BEAF83EEBE7}"/>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838337" y="4207618"/>
                <a:ext cx="384131" cy="384131"/>
              </a:xfrm>
              <a:prstGeom prst="rect">
                <a:avLst/>
              </a:prstGeom>
            </p:spPr>
          </p:pic>
          <p:pic>
            <p:nvPicPr>
              <p:cNvPr id="353" name="Picture 352">
                <a:extLst>
                  <a:ext uri="{FF2B5EF4-FFF2-40B4-BE49-F238E27FC236}">
                    <a16:creationId xmlns:a16="http://schemas.microsoft.com/office/drawing/2014/main" id="{88AFBF7B-AC7B-4055-9F4A-AA92D1B81A73}"/>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826289" y="5138944"/>
                <a:ext cx="685134" cy="176310"/>
              </a:xfrm>
              <a:prstGeom prst="rect">
                <a:avLst/>
              </a:prstGeom>
            </p:spPr>
          </p:pic>
          <p:sp>
            <p:nvSpPr>
              <p:cNvPr id="307" name="Rectangle 306">
                <a:extLst>
                  <a:ext uri="{FF2B5EF4-FFF2-40B4-BE49-F238E27FC236}">
                    <a16:creationId xmlns:a16="http://schemas.microsoft.com/office/drawing/2014/main" id="{77E04660-B207-4016-ADC9-6F8EE9B11331}"/>
                  </a:ext>
                </a:extLst>
              </p:cNvPr>
              <p:cNvSpPr/>
              <p:nvPr/>
            </p:nvSpPr>
            <p:spPr bwMode="auto">
              <a:xfrm>
                <a:off x="6600232"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A7BB2DA2-2947-4CEE-AB4D-6AA6FC4EC69F}"/>
                  </a:ext>
                </a:extLst>
              </p:cNvPr>
              <p:cNvSpPr/>
              <p:nvPr/>
            </p:nvSpPr>
            <p:spPr bwMode="auto">
              <a:xfrm>
                <a:off x="7425601"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FA7BBAF6-D9E4-4AB9-A73B-33A10BE0F5E7}"/>
                  </a:ext>
                </a:extLst>
              </p:cNvPr>
              <p:cNvSpPr/>
              <p:nvPr/>
            </p:nvSpPr>
            <p:spPr bwMode="auto">
              <a:xfrm>
                <a:off x="825096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020E22DF-AF0F-4BA3-B8F3-208900F73761}"/>
                  </a:ext>
                </a:extLst>
              </p:cNvPr>
              <p:cNvSpPr/>
              <p:nvPr/>
            </p:nvSpPr>
            <p:spPr bwMode="auto">
              <a:xfrm>
                <a:off x="4949494"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48862F60-CE39-46AB-9610-1A09D9AFAE75}"/>
                  </a:ext>
                </a:extLst>
              </p:cNvPr>
              <p:cNvSpPr/>
              <p:nvPr/>
            </p:nvSpPr>
            <p:spPr bwMode="auto">
              <a:xfrm>
                <a:off x="5774863"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8" name="Picture 2" descr="http://pngimg.com/upload/car_logo_PNG1666.png">
                <a:extLst>
                  <a:ext uri="{FF2B5EF4-FFF2-40B4-BE49-F238E27FC236}">
                    <a16:creationId xmlns:a16="http://schemas.microsoft.com/office/drawing/2014/main" id="{92B862DD-74F5-4A28-9553-BAE3B3CEBC9C}"/>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6688449" y="5932129"/>
                <a:ext cx="600444" cy="230320"/>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338">
                <a:extLst>
                  <a:ext uri="{FF2B5EF4-FFF2-40B4-BE49-F238E27FC236}">
                    <a16:creationId xmlns:a16="http://schemas.microsoft.com/office/drawing/2014/main" id="{17855F4D-CFED-4864-8CB6-043670BE05C9}"/>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8321998" y="5952858"/>
                <a:ext cx="668170" cy="188858"/>
              </a:xfrm>
              <a:prstGeom prst="rect">
                <a:avLst/>
              </a:prstGeom>
            </p:spPr>
          </p:pic>
          <p:pic>
            <p:nvPicPr>
              <p:cNvPr id="346" name="Picture 345">
                <a:extLst>
                  <a:ext uri="{FF2B5EF4-FFF2-40B4-BE49-F238E27FC236}">
                    <a16:creationId xmlns:a16="http://schemas.microsoft.com/office/drawing/2014/main" id="{E0CF1CA3-5C69-415E-A1B3-8F6C7569842B}"/>
                  </a:ext>
                </a:extLst>
              </p:cNvPr>
              <p:cNvPicPr>
                <a:picLocks noChangeAspect="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43475" y="5912442"/>
                <a:ext cx="592282" cy="230448"/>
              </a:xfrm>
              <a:prstGeom prst="rect">
                <a:avLst/>
              </a:prstGeom>
            </p:spPr>
          </p:pic>
          <p:pic>
            <p:nvPicPr>
              <p:cNvPr id="354" name="Picture 353">
                <a:extLst>
                  <a:ext uri="{FF2B5EF4-FFF2-40B4-BE49-F238E27FC236}">
                    <a16:creationId xmlns:a16="http://schemas.microsoft.com/office/drawing/2014/main" id="{4A770174-2F6C-4D67-AC68-7A0453DBE167}"/>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540649" y="5763171"/>
                <a:ext cx="534419" cy="534419"/>
              </a:xfrm>
              <a:prstGeom prst="rect">
                <a:avLst/>
              </a:prstGeom>
            </p:spPr>
          </p:pic>
          <p:pic>
            <p:nvPicPr>
              <p:cNvPr id="355" name="Picture 354">
                <a:extLst>
                  <a:ext uri="{FF2B5EF4-FFF2-40B4-BE49-F238E27FC236}">
                    <a16:creationId xmlns:a16="http://schemas.microsoft.com/office/drawing/2014/main" id="{F1254ECB-6E23-4622-8E65-CCF0E1850BE3}"/>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5931658" y="5741627"/>
                <a:ext cx="483569" cy="521745"/>
              </a:xfrm>
              <a:prstGeom prst="rect">
                <a:avLst/>
              </a:prstGeom>
            </p:spPr>
          </p:pic>
        </p:grpSp>
        <p:pic>
          <p:nvPicPr>
            <p:cNvPr id="65" name="Graphic 64">
              <a:extLst>
                <a:ext uri="{FF2B5EF4-FFF2-40B4-BE49-F238E27FC236}">
                  <a16:creationId xmlns:a16="http://schemas.microsoft.com/office/drawing/2014/main" id="{7D12ADA5-62AD-49BA-9015-D5146FC88426}"/>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895475" y="4248699"/>
              <a:ext cx="731819" cy="660525"/>
            </a:xfrm>
            <a:prstGeom prst="rect">
              <a:avLst/>
            </a:prstGeom>
          </p:spPr>
        </p:pic>
      </p:grpSp>
    </p:spTree>
    <p:extLst>
      <p:ext uri="{BB962C8B-B14F-4D97-AF65-F5344CB8AC3E}">
        <p14:creationId xmlns:p14="http://schemas.microsoft.com/office/powerpoint/2010/main" val="97179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6">
            <a:extLst>
              <a:ext uri="{FF2B5EF4-FFF2-40B4-BE49-F238E27FC236}">
                <a16:creationId xmlns:a16="http://schemas.microsoft.com/office/drawing/2014/main" id="{0A0B456A-A619-406C-BE63-5DDA0E1E7FD6}"/>
              </a:ext>
            </a:extLst>
          </p:cNvPr>
          <p:cNvSpPr>
            <a:spLocks noEditPoints="1"/>
          </p:cNvSpPr>
          <p:nvPr/>
        </p:nvSpPr>
        <p:spPr bwMode="auto">
          <a:xfrm>
            <a:off x="645693"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5" name="Group 64">
            <a:extLst>
              <a:ext uri="{FF2B5EF4-FFF2-40B4-BE49-F238E27FC236}">
                <a16:creationId xmlns:a16="http://schemas.microsoft.com/office/drawing/2014/main" id="{00D91596-F1C8-44B3-AA88-1D6F714D7843}"/>
              </a:ext>
            </a:extLst>
          </p:cNvPr>
          <p:cNvGrpSpPr/>
          <p:nvPr/>
        </p:nvGrpSpPr>
        <p:grpSpPr>
          <a:xfrm>
            <a:off x="10768242" y="4285007"/>
            <a:ext cx="176527" cy="176527"/>
            <a:chOff x="7479058" y="5543188"/>
            <a:chExt cx="492964" cy="492964"/>
          </a:xfrm>
        </p:grpSpPr>
        <p:sp>
          <p:nvSpPr>
            <p:cNvPr id="68" name="Mobile node 1">
              <a:extLst>
                <a:ext uri="{FF2B5EF4-FFF2-40B4-BE49-F238E27FC236}">
                  <a16:creationId xmlns:a16="http://schemas.microsoft.com/office/drawing/2014/main" id="{044FDAC7-B453-451D-AFD9-104002CA6C16}"/>
                </a:ext>
              </a:extLst>
            </p:cNvPr>
            <p:cNvSpPr/>
            <p:nvPr/>
          </p:nvSpPr>
          <p:spPr bwMode="auto">
            <a:xfrm>
              <a:off x="7483144" y="5824017"/>
              <a:ext cx="8962" cy="8962"/>
            </a:xfrm>
            <a:prstGeom prst="ellipse">
              <a:avLst/>
            </a:prstGeom>
            <a:solidFill>
              <a:srgbClr val="FFFFFF">
                <a:lumMod val="85000"/>
              </a:srgbClr>
            </a:solidFill>
            <a:ln w="10795" cap="flat" cmpd="sng" algn="ctr">
              <a:solidFill>
                <a:srgbClr val="0070C0"/>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1" name="Oval 70">
              <a:extLst>
                <a:ext uri="{FF2B5EF4-FFF2-40B4-BE49-F238E27FC236}">
                  <a16:creationId xmlns:a16="http://schemas.microsoft.com/office/drawing/2014/main" id="{4FDE1648-EFE1-41EF-AA3A-E94CE39FE3A0}"/>
                </a:ext>
              </a:extLst>
            </p:cNvPr>
            <p:cNvSpPr/>
            <p:nvPr/>
          </p:nvSpPr>
          <p:spPr bwMode="auto">
            <a:xfrm>
              <a:off x="7479058" y="554318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2" name="Group 53">
              <a:extLst>
                <a:ext uri="{FF2B5EF4-FFF2-40B4-BE49-F238E27FC236}">
                  <a16:creationId xmlns:a16="http://schemas.microsoft.com/office/drawing/2014/main" id="{4F0DBFDE-5444-4415-9AA8-A656E2D14AC2}"/>
                </a:ext>
              </a:extLst>
            </p:cNvPr>
            <p:cNvGrpSpPr>
              <a:grpSpLocks noChangeAspect="1"/>
            </p:cNvGrpSpPr>
            <p:nvPr/>
          </p:nvGrpSpPr>
          <p:grpSpPr bwMode="auto">
            <a:xfrm>
              <a:off x="7661800" y="5700443"/>
              <a:ext cx="127480" cy="179260"/>
              <a:chOff x="1955" y="3359"/>
              <a:chExt cx="389" cy="547"/>
            </a:xfrm>
            <a:solidFill>
              <a:srgbClr val="0078D7"/>
            </a:solidFill>
          </p:grpSpPr>
          <p:sp>
            <p:nvSpPr>
              <p:cNvPr id="73" name="Freeform 54">
                <a:extLst>
                  <a:ext uri="{FF2B5EF4-FFF2-40B4-BE49-F238E27FC236}">
                    <a16:creationId xmlns:a16="http://schemas.microsoft.com/office/drawing/2014/main" id="{EEBF90D3-BE2A-430F-A277-165275BD7E7F}"/>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 name="Freeform 55">
                <a:extLst>
                  <a:ext uri="{FF2B5EF4-FFF2-40B4-BE49-F238E27FC236}">
                    <a16:creationId xmlns:a16="http://schemas.microsoft.com/office/drawing/2014/main" id="{A3565044-BF9D-4F95-9D91-9A86F960C309}"/>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5" name="Line 56">
                <a:extLst>
                  <a:ext uri="{FF2B5EF4-FFF2-40B4-BE49-F238E27FC236}">
                    <a16:creationId xmlns:a16="http://schemas.microsoft.com/office/drawing/2014/main" id="{7E5E9A7C-076C-42A9-984F-3FFD8C52D2F3}"/>
                  </a:ext>
                </a:extLst>
              </p:cNvPr>
              <p:cNvSpPr>
                <a:spLocks noChangeShapeType="1"/>
              </p:cNvSpPr>
              <p:nvPr/>
            </p:nvSpPr>
            <p:spPr bwMode="auto">
              <a:xfrm>
                <a:off x="2161" y="3634"/>
                <a:ext cx="38"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8" name="Group 147">
            <a:extLst>
              <a:ext uri="{FF2B5EF4-FFF2-40B4-BE49-F238E27FC236}">
                <a16:creationId xmlns:a16="http://schemas.microsoft.com/office/drawing/2014/main" id="{DD45BBF1-C6D7-44BE-AD15-9F9579BCA64F}"/>
              </a:ext>
            </a:extLst>
          </p:cNvPr>
          <p:cNvGrpSpPr/>
          <p:nvPr/>
        </p:nvGrpSpPr>
        <p:grpSpPr>
          <a:xfrm>
            <a:off x="10884238" y="4399883"/>
            <a:ext cx="176527" cy="176527"/>
            <a:chOff x="8372590" y="4464617"/>
            <a:chExt cx="492964" cy="492964"/>
          </a:xfrm>
        </p:grpSpPr>
        <p:sp>
          <p:nvSpPr>
            <p:cNvPr id="150" name="Oval 149">
              <a:extLst>
                <a:ext uri="{FF2B5EF4-FFF2-40B4-BE49-F238E27FC236}">
                  <a16:creationId xmlns:a16="http://schemas.microsoft.com/office/drawing/2014/main" id="{FB27FCA4-E1A3-4F2B-BF12-8CC1186F88ED}"/>
                </a:ext>
              </a:extLst>
            </p:cNvPr>
            <p:cNvSpPr/>
            <p:nvPr/>
          </p:nvSpPr>
          <p:spPr bwMode="auto">
            <a:xfrm>
              <a:off x="8372590" y="446461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CC04C305-FE42-4317-A6F8-CCD340BA031C}"/>
                </a:ext>
              </a:extLst>
            </p:cNvPr>
            <p:cNvGrpSpPr>
              <a:grpSpLocks noChangeAspect="1"/>
            </p:cNvGrpSpPr>
            <p:nvPr/>
          </p:nvGrpSpPr>
          <p:grpSpPr>
            <a:xfrm>
              <a:off x="8505868" y="4610250"/>
              <a:ext cx="226408" cy="202505"/>
              <a:chOff x="-1320398" y="7123634"/>
              <a:chExt cx="302577" cy="270631"/>
            </a:xfrm>
            <a:noFill/>
          </p:grpSpPr>
          <p:sp>
            <p:nvSpPr>
              <p:cNvPr id="152" name="Oval 151">
                <a:extLst>
                  <a:ext uri="{FF2B5EF4-FFF2-40B4-BE49-F238E27FC236}">
                    <a16:creationId xmlns:a16="http://schemas.microsoft.com/office/drawing/2014/main" id="{9A4CA787-0050-4D31-BB7F-9064C023981E}"/>
                  </a:ext>
                </a:extLst>
              </p:cNvPr>
              <p:cNvSpPr>
                <a:spLocks noChangeArrowheads="1"/>
              </p:cNvSpPr>
              <p:nvPr/>
            </p:nvSpPr>
            <p:spPr bwMode="auto">
              <a:xfrm>
                <a:off x="-1119176" y="7159089"/>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3" name="Freeform 114">
                <a:extLst>
                  <a:ext uri="{FF2B5EF4-FFF2-40B4-BE49-F238E27FC236}">
                    <a16:creationId xmlns:a16="http://schemas.microsoft.com/office/drawing/2014/main" id="{57FCE118-2DB8-41AE-A208-67B092E4EB55}"/>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4" name="Freeform 108">
                <a:extLst>
                  <a:ext uri="{FF2B5EF4-FFF2-40B4-BE49-F238E27FC236}">
                    <a16:creationId xmlns:a16="http://schemas.microsoft.com/office/drawing/2014/main" id="{90825AA6-5246-4C6E-A3C9-C165F5858FF0}"/>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5" name="Oval 113">
                <a:extLst>
                  <a:ext uri="{FF2B5EF4-FFF2-40B4-BE49-F238E27FC236}">
                    <a16:creationId xmlns:a16="http://schemas.microsoft.com/office/drawing/2014/main" id="{76E08D2E-73C0-4C5C-8C17-E6677444B1B9}"/>
                  </a:ext>
                </a:extLst>
              </p:cNvPr>
              <p:cNvSpPr>
                <a:spLocks noChangeArrowheads="1"/>
              </p:cNvSpPr>
              <p:nvPr/>
            </p:nvSpPr>
            <p:spPr bwMode="auto">
              <a:xfrm>
                <a:off x="-1220386" y="7255082"/>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6" name="Freeform 114">
                <a:extLst>
                  <a:ext uri="{FF2B5EF4-FFF2-40B4-BE49-F238E27FC236}">
                    <a16:creationId xmlns:a16="http://schemas.microsoft.com/office/drawing/2014/main" id="{0E9B8E17-EA6F-4A47-838E-6AE837798B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 name="Group 35">
            <a:extLst>
              <a:ext uri="{FF2B5EF4-FFF2-40B4-BE49-F238E27FC236}">
                <a16:creationId xmlns:a16="http://schemas.microsoft.com/office/drawing/2014/main" id="{D3B276F6-A141-4D72-8DFE-1B5734F7B721}"/>
              </a:ext>
            </a:extLst>
          </p:cNvPr>
          <p:cNvGrpSpPr/>
          <p:nvPr/>
        </p:nvGrpSpPr>
        <p:grpSpPr>
          <a:xfrm>
            <a:off x="1832568" y="1811525"/>
            <a:ext cx="176527" cy="176527"/>
            <a:chOff x="2080368" y="4353922"/>
            <a:chExt cx="492964" cy="492964"/>
          </a:xfrm>
        </p:grpSpPr>
        <p:sp>
          <p:nvSpPr>
            <p:cNvPr id="41" name="Oval 40">
              <a:extLst>
                <a:ext uri="{FF2B5EF4-FFF2-40B4-BE49-F238E27FC236}">
                  <a16:creationId xmlns:a16="http://schemas.microsoft.com/office/drawing/2014/main" id="{999F5679-BF93-424C-8D64-1ED99C19E8B9}"/>
                </a:ext>
              </a:extLst>
            </p:cNvPr>
            <p:cNvSpPr/>
            <p:nvPr/>
          </p:nvSpPr>
          <p:spPr bwMode="auto">
            <a:xfrm>
              <a:off x="2080368" y="4353922"/>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5EBF0C47-BAE0-4823-BDC3-6163B9C06940}"/>
                </a:ext>
              </a:extLst>
            </p:cNvPr>
            <p:cNvGrpSpPr/>
            <p:nvPr/>
          </p:nvGrpSpPr>
          <p:grpSpPr>
            <a:xfrm>
              <a:off x="2229271" y="4506508"/>
              <a:ext cx="195159" cy="179260"/>
              <a:chOff x="61533" y="3545450"/>
              <a:chExt cx="199100" cy="182880"/>
            </a:xfrm>
          </p:grpSpPr>
          <p:sp>
            <p:nvSpPr>
              <p:cNvPr id="46" name="Freeform 43">
                <a:extLst>
                  <a:ext uri="{FF2B5EF4-FFF2-40B4-BE49-F238E27FC236}">
                    <a16:creationId xmlns:a16="http://schemas.microsoft.com/office/drawing/2014/main" id="{999D9983-6D39-4436-86AC-E12E8C5F633D}"/>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 name="Freeform 44">
                <a:extLst>
                  <a:ext uri="{FF2B5EF4-FFF2-40B4-BE49-F238E27FC236}">
                    <a16:creationId xmlns:a16="http://schemas.microsoft.com/office/drawing/2014/main" id="{784FB769-1AF9-4A7D-9606-3E924552EEAF}"/>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9" name="Freeform: Shape 48">
                <a:extLst>
                  <a:ext uri="{FF2B5EF4-FFF2-40B4-BE49-F238E27FC236}">
                    <a16:creationId xmlns:a16="http://schemas.microsoft.com/office/drawing/2014/main" id="{CB7FAB93-F65F-49B8-B7A0-E68779EFB3CC}"/>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50" name="Straight Connector 49">
                <a:extLst>
                  <a:ext uri="{FF2B5EF4-FFF2-40B4-BE49-F238E27FC236}">
                    <a16:creationId xmlns:a16="http://schemas.microsoft.com/office/drawing/2014/main" id="{3F454BD6-1620-4E66-B617-F288B8764AF3}"/>
                  </a:ext>
                </a:extLst>
              </p:cNvPr>
              <p:cNvCxnSpPr/>
              <p:nvPr/>
            </p:nvCxnSpPr>
            <p:spPr>
              <a:xfrm>
                <a:off x="107228" y="3634980"/>
                <a:ext cx="0" cy="44051"/>
              </a:xfrm>
              <a:prstGeom prst="line">
                <a:avLst/>
              </a:prstGeom>
              <a:noFill/>
              <a:ln w="12700" cap="flat">
                <a:solidFill>
                  <a:srgbClr val="0070C0"/>
                </a:solidFill>
                <a:prstDash val="solid"/>
                <a:miter lim="800000"/>
                <a:headEnd/>
                <a:tailEnd/>
              </a:ln>
            </p:spPr>
          </p:cxnSp>
          <p:cxnSp>
            <p:nvCxnSpPr>
              <p:cNvPr id="51" name="Straight Connector 50">
                <a:extLst>
                  <a:ext uri="{FF2B5EF4-FFF2-40B4-BE49-F238E27FC236}">
                    <a16:creationId xmlns:a16="http://schemas.microsoft.com/office/drawing/2014/main" id="{F1937F53-82A4-430C-9830-1C8346B4D720}"/>
                  </a:ext>
                </a:extLst>
              </p:cNvPr>
              <p:cNvCxnSpPr/>
              <p:nvPr/>
            </p:nvCxnSpPr>
            <p:spPr>
              <a:xfrm>
                <a:off x="214748" y="3634980"/>
                <a:ext cx="0" cy="44051"/>
              </a:xfrm>
              <a:prstGeom prst="line">
                <a:avLst/>
              </a:prstGeom>
              <a:noFill/>
              <a:ln w="12700" cap="flat">
                <a:solidFill>
                  <a:srgbClr val="0070C0"/>
                </a:solidFill>
                <a:prstDash val="solid"/>
                <a:miter lim="800000"/>
                <a:headEnd/>
                <a:tailEnd/>
              </a:ln>
            </p:spPr>
          </p:cxnSp>
        </p:grpSp>
      </p:grpSp>
      <p:grpSp>
        <p:nvGrpSpPr>
          <p:cNvPr id="2" name="Group 1">
            <a:extLst>
              <a:ext uri="{FF2B5EF4-FFF2-40B4-BE49-F238E27FC236}">
                <a16:creationId xmlns:a16="http://schemas.microsoft.com/office/drawing/2014/main" id="{30D3E5FA-8430-4AB2-8ED6-34EDB1E5BDD3}"/>
              </a:ext>
            </a:extLst>
          </p:cNvPr>
          <p:cNvGrpSpPr/>
          <p:nvPr/>
        </p:nvGrpSpPr>
        <p:grpSpPr>
          <a:xfrm>
            <a:off x="4270084" y="3508473"/>
            <a:ext cx="176527" cy="176527"/>
            <a:chOff x="3553244" y="2811389"/>
            <a:chExt cx="492964" cy="492964"/>
          </a:xfrm>
        </p:grpSpPr>
        <p:sp>
          <p:nvSpPr>
            <p:cNvPr id="116" name="Oval 115">
              <a:extLst>
                <a:ext uri="{FF2B5EF4-FFF2-40B4-BE49-F238E27FC236}">
                  <a16:creationId xmlns:a16="http://schemas.microsoft.com/office/drawing/2014/main" id="{A58E4750-48E1-4A37-881D-75CD019A9CF7}"/>
                </a:ext>
              </a:extLst>
            </p:cNvPr>
            <p:cNvSpPr/>
            <p:nvPr/>
          </p:nvSpPr>
          <p:spPr bwMode="auto">
            <a:xfrm>
              <a:off x="3553244" y="28113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17" name="Group 116">
              <a:extLst>
                <a:ext uri="{FF2B5EF4-FFF2-40B4-BE49-F238E27FC236}">
                  <a16:creationId xmlns:a16="http://schemas.microsoft.com/office/drawing/2014/main" id="{AB0D4F1D-5B7C-4D0A-A75A-AC1DEA39FEC8}"/>
                </a:ext>
              </a:extLst>
            </p:cNvPr>
            <p:cNvGrpSpPr/>
            <p:nvPr/>
          </p:nvGrpSpPr>
          <p:grpSpPr>
            <a:xfrm>
              <a:off x="3710695" y="2968644"/>
              <a:ext cx="178062" cy="179260"/>
              <a:chOff x="617831" y="4393376"/>
              <a:chExt cx="181658" cy="182880"/>
            </a:xfrm>
          </p:grpSpPr>
          <p:grpSp>
            <p:nvGrpSpPr>
              <p:cNvPr id="118" name="Group 117">
                <a:extLst>
                  <a:ext uri="{FF2B5EF4-FFF2-40B4-BE49-F238E27FC236}">
                    <a16:creationId xmlns:a16="http://schemas.microsoft.com/office/drawing/2014/main" id="{369C294F-62BA-4B96-846A-AA189D500B35}"/>
                  </a:ext>
                </a:extLst>
              </p:cNvPr>
              <p:cNvGrpSpPr/>
              <p:nvPr/>
            </p:nvGrpSpPr>
            <p:grpSpPr>
              <a:xfrm>
                <a:off x="655168" y="4448176"/>
                <a:ext cx="70894" cy="77230"/>
                <a:chOff x="5790519" y="3043624"/>
                <a:chExt cx="256473" cy="279398"/>
              </a:xfrm>
            </p:grpSpPr>
            <p:sp>
              <p:nvSpPr>
                <p:cNvPr id="123" name="Oval 113">
                  <a:extLst>
                    <a:ext uri="{FF2B5EF4-FFF2-40B4-BE49-F238E27FC236}">
                      <a16:creationId xmlns:a16="http://schemas.microsoft.com/office/drawing/2014/main" id="{88EC8477-7FE5-435E-90B1-7E9DD4E8EA63}"/>
                    </a:ext>
                  </a:extLst>
                </p:cNvPr>
                <p:cNvSpPr>
                  <a:spLocks noChangeArrowheads="1"/>
                </p:cNvSpPr>
                <p:nvPr/>
              </p:nvSpPr>
              <p:spPr bwMode="auto">
                <a:xfrm>
                  <a:off x="5843533" y="3043624"/>
                  <a:ext cx="151878" cy="149012"/>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24" name="Freeform 114">
                  <a:extLst>
                    <a:ext uri="{FF2B5EF4-FFF2-40B4-BE49-F238E27FC236}">
                      <a16:creationId xmlns:a16="http://schemas.microsoft.com/office/drawing/2014/main" id="{FAC85E6D-EFDE-4E90-8E57-3D49BF3B121F}"/>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119" name="Rounded Rectangle 145">
                <a:extLst>
                  <a:ext uri="{FF2B5EF4-FFF2-40B4-BE49-F238E27FC236}">
                    <a16:creationId xmlns:a16="http://schemas.microsoft.com/office/drawing/2014/main" id="{3BB9925D-9742-470B-917C-0D77BFCB8FA1}"/>
                  </a:ext>
                </a:extLst>
              </p:cNvPr>
              <p:cNvSpPr/>
              <p:nvPr/>
            </p:nvSpPr>
            <p:spPr bwMode="auto">
              <a:xfrm>
                <a:off x="617831" y="4393376"/>
                <a:ext cx="181658" cy="180998"/>
              </a:xfrm>
              <a:prstGeom prst="roundRect">
                <a:avLst>
                  <a:gd name="adj" fmla="val 10746"/>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20" name="Straight Connector 119">
                <a:extLst>
                  <a:ext uri="{FF2B5EF4-FFF2-40B4-BE49-F238E27FC236}">
                    <a16:creationId xmlns:a16="http://schemas.microsoft.com/office/drawing/2014/main" id="{E877917B-4157-407D-B850-3B8535DFD4EC}"/>
                  </a:ext>
                </a:extLst>
              </p:cNvPr>
              <p:cNvCxnSpPr/>
              <p:nvPr/>
            </p:nvCxnSpPr>
            <p:spPr>
              <a:xfrm>
                <a:off x="755722" y="4395258"/>
                <a:ext cx="0" cy="180998"/>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21" name="Straight Connector 120">
                <a:extLst>
                  <a:ext uri="{FF2B5EF4-FFF2-40B4-BE49-F238E27FC236}">
                    <a16:creationId xmlns:a16="http://schemas.microsoft.com/office/drawing/2014/main" id="{3703AA17-91F1-4358-817E-43648D980382}"/>
                  </a:ext>
                </a:extLst>
              </p:cNvPr>
              <p:cNvCxnSpPr/>
              <p:nvPr/>
            </p:nvCxnSpPr>
            <p:spPr>
              <a:xfrm>
                <a:off x="758086" y="4453527"/>
                <a:ext cx="3998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22" name="Straight Connector 121">
                <a:extLst>
                  <a:ext uri="{FF2B5EF4-FFF2-40B4-BE49-F238E27FC236}">
                    <a16:creationId xmlns:a16="http://schemas.microsoft.com/office/drawing/2014/main" id="{C36051ED-1055-470C-AD97-20A68A4B9A1F}"/>
                  </a:ext>
                </a:extLst>
              </p:cNvPr>
              <p:cNvCxnSpPr/>
              <p:nvPr/>
            </p:nvCxnSpPr>
            <p:spPr>
              <a:xfrm>
                <a:off x="758086" y="4513181"/>
                <a:ext cx="3998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grpSp>
        <p:nvGrpSpPr>
          <p:cNvPr id="212" name="Group 211">
            <a:extLst>
              <a:ext uri="{FF2B5EF4-FFF2-40B4-BE49-F238E27FC236}">
                <a16:creationId xmlns:a16="http://schemas.microsoft.com/office/drawing/2014/main" id="{4E01FEE4-B227-4E8B-ABF7-1BF7A217E7FD}"/>
              </a:ext>
            </a:extLst>
          </p:cNvPr>
          <p:cNvGrpSpPr/>
          <p:nvPr/>
        </p:nvGrpSpPr>
        <p:grpSpPr>
          <a:xfrm>
            <a:off x="6312543" y="1428710"/>
            <a:ext cx="176527" cy="176527"/>
            <a:chOff x="5793129" y="4617049"/>
            <a:chExt cx="492964" cy="492964"/>
          </a:xfrm>
        </p:grpSpPr>
        <p:sp>
          <p:nvSpPr>
            <p:cNvPr id="214" name="Mobile node 1">
              <a:extLst>
                <a:ext uri="{FF2B5EF4-FFF2-40B4-BE49-F238E27FC236}">
                  <a16:creationId xmlns:a16="http://schemas.microsoft.com/office/drawing/2014/main" id="{C692859F-D1B3-4252-8F64-4652461F34A0}"/>
                </a:ext>
              </a:extLst>
            </p:cNvPr>
            <p:cNvSpPr/>
            <p:nvPr/>
          </p:nvSpPr>
          <p:spPr bwMode="auto">
            <a:xfrm>
              <a:off x="5793129" y="461704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15" name="Group 43">
              <a:extLst>
                <a:ext uri="{FF2B5EF4-FFF2-40B4-BE49-F238E27FC236}">
                  <a16:creationId xmlns:a16="http://schemas.microsoft.com/office/drawing/2014/main" id="{E436EB63-AE0A-40DF-8723-09C7C8A04D2B}"/>
                </a:ext>
              </a:extLst>
            </p:cNvPr>
            <p:cNvGrpSpPr>
              <a:grpSpLocks noChangeAspect="1"/>
            </p:cNvGrpSpPr>
            <p:nvPr/>
          </p:nvGrpSpPr>
          <p:grpSpPr bwMode="auto">
            <a:xfrm>
              <a:off x="5964985" y="4765341"/>
              <a:ext cx="134916" cy="197186"/>
              <a:chOff x="467" y="3023"/>
              <a:chExt cx="143" cy="209"/>
            </a:xfrm>
            <a:solidFill>
              <a:srgbClr val="C00000"/>
            </a:solidFill>
          </p:grpSpPr>
          <p:sp>
            <p:nvSpPr>
              <p:cNvPr id="216" name="Rectangle 44">
                <a:extLst>
                  <a:ext uri="{FF2B5EF4-FFF2-40B4-BE49-F238E27FC236}">
                    <a16:creationId xmlns:a16="http://schemas.microsoft.com/office/drawing/2014/main" id="{6C3A99BA-6766-4943-95D6-E5DD6DC6F1A1}"/>
                  </a:ext>
                </a:extLst>
              </p:cNvPr>
              <p:cNvSpPr>
                <a:spLocks noChangeArrowheads="1"/>
              </p:cNvSpPr>
              <p:nvPr/>
            </p:nvSpPr>
            <p:spPr bwMode="auto">
              <a:xfrm>
                <a:off x="467" y="3129"/>
                <a:ext cx="143" cy="103"/>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7" name="Rectangle 45">
                <a:extLst>
                  <a:ext uri="{FF2B5EF4-FFF2-40B4-BE49-F238E27FC236}">
                    <a16:creationId xmlns:a16="http://schemas.microsoft.com/office/drawing/2014/main" id="{5E9D0A2B-0C72-4661-BED8-3E91D4A8AC7B}"/>
                  </a:ext>
                </a:extLst>
              </p:cNvPr>
              <p:cNvSpPr>
                <a:spLocks noChangeArrowheads="1"/>
              </p:cNvSpPr>
              <p:nvPr/>
            </p:nvSpPr>
            <p:spPr bwMode="auto">
              <a:xfrm>
                <a:off x="513" y="3023"/>
                <a:ext cx="51" cy="74"/>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8" name="Line 46">
                <a:extLst>
                  <a:ext uri="{FF2B5EF4-FFF2-40B4-BE49-F238E27FC236}">
                    <a16:creationId xmlns:a16="http://schemas.microsoft.com/office/drawing/2014/main" id="{88A7E5EC-A9FE-4B1D-B304-05CC6B8CDFE8}"/>
                  </a:ext>
                </a:extLst>
              </p:cNvPr>
              <p:cNvSpPr>
                <a:spLocks noChangeShapeType="1"/>
              </p:cNvSpPr>
              <p:nvPr/>
            </p:nvSpPr>
            <p:spPr bwMode="auto">
              <a:xfrm>
                <a:off x="491" y="3097"/>
                <a:ext cx="97" cy="0"/>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9" name="Freeform 47">
                <a:extLst>
                  <a:ext uri="{FF2B5EF4-FFF2-40B4-BE49-F238E27FC236}">
                    <a16:creationId xmlns:a16="http://schemas.microsoft.com/office/drawing/2014/main" id="{2B8F5C25-371F-45E1-AE02-6CBAC13C89C1}"/>
                  </a:ext>
                </a:extLst>
              </p:cNvPr>
              <p:cNvSpPr>
                <a:spLocks/>
              </p:cNvSpPr>
              <p:nvPr/>
            </p:nvSpPr>
            <p:spPr bwMode="auto">
              <a:xfrm>
                <a:off x="467" y="3061"/>
                <a:ext cx="46" cy="68"/>
              </a:xfrm>
              <a:custGeom>
                <a:avLst/>
                <a:gdLst>
                  <a:gd name="T0" fmla="*/ 0 w 46"/>
                  <a:gd name="T1" fmla="*/ 68 h 68"/>
                  <a:gd name="T2" fmla="*/ 24 w 46"/>
                  <a:gd name="T3" fmla="*/ 0 h 68"/>
                  <a:gd name="T4" fmla="*/ 46 w 46"/>
                  <a:gd name="T5" fmla="*/ 0 h 68"/>
                </a:gdLst>
                <a:ahLst/>
                <a:cxnLst>
                  <a:cxn ang="0">
                    <a:pos x="T0" y="T1"/>
                  </a:cxn>
                  <a:cxn ang="0">
                    <a:pos x="T2" y="T3"/>
                  </a:cxn>
                  <a:cxn ang="0">
                    <a:pos x="T4" y="T5"/>
                  </a:cxn>
                </a:cxnLst>
                <a:rect l="0" t="0" r="r" b="b"/>
                <a:pathLst>
                  <a:path w="46" h="68">
                    <a:moveTo>
                      <a:pt x="0" y="68"/>
                    </a:moveTo>
                    <a:lnTo>
                      <a:pt x="24" y="0"/>
                    </a:lnTo>
                    <a:lnTo>
                      <a:pt x="46"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0" name="Freeform 48">
                <a:extLst>
                  <a:ext uri="{FF2B5EF4-FFF2-40B4-BE49-F238E27FC236}">
                    <a16:creationId xmlns:a16="http://schemas.microsoft.com/office/drawing/2014/main" id="{7B2F944C-3D73-47CF-9F78-023254AE7884}"/>
                  </a:ext>
                </a:extLst>
              </p:cNvPr>
              <p:cNvSpPr>
                <a:spLocks/>
              </p:cNvSpPr>
              <p:nvPr/>
            </p:nvSpPr>
            <p:spPr bwMode="auto">
              <a:xfrm>
                <a:off x="564" y="3061"/>
                <a:ext cx="46" cy="68"/>
              </a:xfrm>
              <a:custGeom>
                <a:avLst/>
                <a:gdLst>
                  <a:gd name="T0" fmla="*/ 46 w 46"/>
                  <a:gd name="T1" fmla="*/ 68 h 68"/>
                  <a:gd name="T2" fmla="*/ 24 w 46"/>
                  <a:gd name="T3" fmla="*/ 0 h 68"/>
                  <a:gd name="T4" fmla="*/ 0 w 46"/>
                  <a:gd name="T5" fmla="*/ 0 h 68"/>
                </a:gdLst>
                <a:ahLst/>
                <a:cxnLst>
                  <a:cxn ang="0">
                    <a:pos x="T0" y="T1"/>
                  </a:cxn>
                  <a:cxn ang="0">
                    <a:pos x="T2" y="T3"/>
                  </a:cxn>
                  <a:cxn ang="0">
                    <a:pos x="T4" y="T5"/>
                  </a:cxn>
                </a:cxnLst>
                <a:rect l="0" t="0" r="r" b="b"/>
                <a:pathLst>
                  <a:path w="46" h="68">
                    <a:moveTo>
                      <a:pt x="46" y="68"/>
                    </a:moveTo>
                    <a:lnTo>
                      <a:pt x="24" y="0"/>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96" name="Group 195">
            <a:extLst>
              <a:ext uri="{FF2B5EF4-FFF2-40B4-BE49-F238E27FC236}">
                <a16:creationId xmlns:a16="http://schemas.microsoft.com/office/drawing/2014/main" id="{1F9D09B4-5710-43AA-839F-B1F6395685F7}"/>
              </a:ext>
            </a:extLst>
          </p:cNvPr>
          <p:cNvGrpSpPr/>
          <p:nvPr/>
        </p:nvGrpSpPr>
        <p:grpSpPr>
          <a:xfrm>
            <a:off x="1825928" y="1798211"/>
            <a:ext cx="176527" cy="176527"/>
            <a:chOff x="1662835" y="5455929"/>
            <a:chExt cx="492964" cy="492964"/>
          </a:xfrm>
        </p:grpSpPr>
        <p:sp>
          <p:nvSpPr>
            <p:cNvPr id="198" name="Oval 197">
              <a:extLst>
                <a:ext uri="{FF2B5EF4-FFF2-40B4-BE49-F238E27FC236}">
                  <a16:creationId xmlns:a16="http://schemas.microsoft.com/office/drawing/2014/main" id="{700687CB-3C42-49EF-A3C6-AAB0D9A1E2AE}"/>
                </a:ext>
              </a:extLst>
            </p:cNvPr>
            <p:cNvSpPr/>
            <p:nvPr/>
          </p:nvSpPr>
          <p:spPr bwMode="auto">
            <a:xfrm>
              <a:off x="1662835" y="545592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9" name="Group 22">
              <a:extLst>
                <a:ext uri="{FF2B5EF4-FFF2-40B4-BE49-F238E27FC236}">
                  <a16:creationId xmlns:a16="http://schemas.microsoft.com/office/drawing/2014/main" id="{7D9ACD44-FC08-492B-807F-770E25068CEE}"/>
                </a:ext>
              </a:extLst>
            </p:cNvPr>
            <p:cNvGrpSpPr>
              <a:grpSpLocks noChangeAspect="1"/>
            </p:cNvGrpSpPr>
            <p:nvPr/>
          </p:nvGrpSpPr>
          <p:grpSpPr bwMode="auto">
            <a:xfrm>
              <a:off x="1847697" y="5613184"/>
              <a:ext cx="123242" cy="179260"/>
              <a:chOff x="3829" y="2078"/>
              <a:chExt cx="176" cy="256"/>
            </a:xfrm>
            <a:solidFill>
              <a:srgbClr val="C00000"/>
            </a:solidFill>
          </p:grpSpPr>
          <p:sp>
            <p:nvSpPr>
              <p:cNvPr id="200" name="Line 23">
                <a:extLst>
                  <a:ext uri="{FF2B5EF4-FFF2-40B4-BE49-F238E27FC236}">
                    <a16:creationId xmlns:a16="http://schemas.microsoft.com/office/drawing/2014/main" id="{6A750F71-2598-4138-AE44-ED974ECBC11A}"/>
                  </a:ext>
                </a:extLst>
              </p:cNvPr>
              <p:cNvSpPr>
                <a:spLocks noChangeShapeType="1"/>
              </p:cNvSpPr>
              <p:nvPr/>
            </p:nvSpPr>
            <p:spPr bwMode="auto">
              <a:xfrm>
                <a:off x="3829" y="2078"/>
                <a:ext cx="0" cy="256"/>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1" name="Rectangle 24">
                <a:extLst>
                  <a:ext uri="{FF2B5EF4-FFF2-40B4-BE49-F238E27FC236}">
                    <a16:creationId xmlns:a16="http://schemas.microsoft.com/office/drawing/2014/main" id="{BACC49C6-1EC0-4E89-A1A7-15BFFDAF06E4}"/>
                  </a:ext>
                </a:extLst>
              </p:cNvPr>
              <p:cNvSpPr>
                <a:spLocks noChangeArrowheads="1"/>
              </p:cNvSpPr>
              <p:nvPr/>
            </p:nvSpPr>
            <p:spPr bwMode="auto">
              <a:xfrm>
                <a:off x="3829" y="2078"/>
                <a:ext cx="88" cy="98"/>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2" name="Rectangle 25">
                <a:extLst>
                  <a:ext uri="{FF2B5EF4-FFF2-40B4-BE49-F238E27FC236}">
                    <a16:creationId xmlns:a16="http://schemas.microsoft.com/office/drawing/2014/main" id="{3612A542-9332-401B-9AC2-57F3320238A0}"/>
                  </a:ext>
                </a:extLst>
              </p:cNvPr>
              <p:cNvSpPr>
                <a:spLocks noChangeArrowheads="1"/>
              </p:cNvSpPr>
              <p:nvPr/>
            </p:nvSpPr>
            <p:spPr bwMode="auto">
              <a:xfrm>
                <a:off x="3917" y="2098"/>
                <a:ext cx="88" cy="9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3" name="Group 232">
            <a:extLst>
              <a:ext uri="{FF2B5EF4-FFF2-40B4-BE49-F238E27FC236}">
                <a16:creationId xmlns:a16="http://schemas.microsoft.com/office/drawing/2014/main" id="{1DF69FF2-2026-493A-A90E-383A10CEE0A9}"/>
              </a:ext>
            </a:extLst>
          </p:cNvPr>
          <p:cNvGrpSpPr/>
          <p:nvPr/>
        </p:nvGrpSpPr>
        <p:grpSpPr>
          <a:xfrm>
            <a:off x="11103674" y="4115458"/>
            <a:ext cx="176527" cy="176527"/>
            <a:chOff x="9121680" y="5550538"/>
            <a:chExt cx="492964" cy="492964"/>
          </a:xfrm>
        </p:grpSpPr>
        <p:sp>
          <p:nvSpPr>
            <p:cNvPr id="235" name="Oval 234">
              <a:extLst>
                <a:ext uri="{FF2B5EF4-FFF2-40B4-BE49-F238E27FC236}">
                  <a16:creationId xmlns:a16="http://schemas.microsoft.com/office/drawing/2014/main" id="{CB49E6DF-874E-466B-840E-5B16645AD271}"/>
                </a:ext>
              </a:extLst>
            </p:cNvPr>
            <p:cNvSpPr/>
            <p:nvPr/>
          </p:nvSpPr>
          <p:spPr bwMode="auto">
            <a:xfrm>
              <a:off x="9121680" y="555053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36" name="Group 17">
              <a:extLst>
                <a:ext uri="{FF2B5EF4-FFF2-40B4-BE49-F238E27FC236}">
                  <a16:creationId xmlns:a16="http://schemas.microsoft.com/office/drawing/2014/main" id="{F83CC6E7-5929-4187-B13C-B4924517F2CD}"/>
                </a:ext>
              </a:extLst>
            </p:cNvPr>
            <p:cNvGrpSpPr>
              <a:grpSpLocks noChangeAspect="1"/>
            </p:cNvGrpSpPr>
            <p:nvPr/>
          </p:nvGrpSpPr>
          <p:grpSpPr bwMode="auto">
            <a:xfrm>
              <a:off x="9278532" y="5707793"/>
              <a:ext cx="179260" cy="179260"/>
              <a:chOff x="3800" y="2086"/>
              <a:chExt cx="236" cy="236"/>
            </a:xfrm>
          </p:grpSpPr>
          <p:sp>
            <p:nvSpPr>
              <p:cNvPr id="237" name="Freeform 18">
                <a:extLst>
                  <a:ext uri="{FF2B5EF4-FFF2-40B4-BE49-F238E27FC236}">
                    <a16:creationId xmlns:a16="http://schemas.microsoft.com/office/drawing/2014/main" id="{0E1C53D9-D15D-4D89-A140-4A094D863DBA}"/>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8" name="Freeform 19">
                <a:extLst>
                  <a:ext uri="{FF2B5EF4-FFF2-40B4-BE49-F238E27FC236}">
                    <a16:creationId xmlns:a16="http://schemas.microsoft.com/office/drawing/2014/main" id="{583804C9-6E5F-4D55-9EC6-32921613CCA5}"/>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57" name="Group 156">
            <a:extLst>
              <a:ext uri="{FF2B5EF4-FFF2-40B4-BE49-F238E27FC236}">
                <a16:creationId xmlns:a16="http://schemas.microsoft.com/office/drawing/2014/main" id="{43AD34CE-DCE3-4398-8576-C6DEC189B9D8}"/>
              </a:ext>
            </a:extLst>
          </p:cNvPr>
          <p:cNvGrpSpPr/>
          <p:nvPr/>
        </p:nvGrpSpPr>
        <p:grpSpPr>
          <a:xfrm>
            <a:off x="6231717" y="1414713"/>
            <a:ext cx="176527" cy="176527"/>
            <a:chOff x="4717088" y="5290560"/>
            <a:chExt cx="492964" cy="492964"/>
          </a:xfrm>
        </p:grpSpPr>
        <p:sp>
          <p:nvSpPr>
            <p:cNvPr id="159" name="Oval 158">
              <a:extLst>
                <a:ext uri="{FF2B5EF4-FFF2-40B4-BE49-F238E27FC236}">
                  <a16:creationId xmlns:a16="http://schemas.microsoft.com/office/drawing/2014/main" id="{E41165D4-29B3-4433-8E80-F656A4C1AFC1}"/>
                </a:ext>
              </a:extLst>
            </p:cNvPr>
            <p:cNvSpPr/>
            <p:nvPr/>
          </p:nvSpPr>
          <p:spPr bwMode="auto">
            <a:xfrm>
              <a:off x="4717088" y="52905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0" name="Group 159">
              <a:extLst>
                <a:ext uri="{FF2B5EF4-FFF2-40B4-BE49-F238E27FC236}">
                  <a16:creationId xmlns:a16="http://schemas.microsoft.com/office/drawing/2014/main" id="{1C83C689-0CB0-4847-9C17-782811EB890C}"/>
                </a:ext>
              </a:extLst>
            </p:cNvPr>
            <p:cNvGrpSpPr/>
            <p:nvPr/>
          </p:nvGrpSpPr>
          <p:grpSpPr>
            <a:xfrm>
              <a:off x="4896492" y="5432143"/>
              <a:ext cx="134157" cy="169748"/>
              <a:chOff x="4989898" y="5967253"/>
              <a:chExt cx="136866" cy="173176"/>
            </a:xfrm>
          </p:grpSpPr>
          <p:sp>
            <p:nvSpPr>
              <p:cNvPr id="161" name="Freeform 38">
                <a:extLst>
                  <a:ext uri="{FF2B5EF4-FFF2-40B4-BE49-F238E27FC236}">
                    <a16:creationId xmlns:a16="http://schemas.microsoft.com/office/drawing/2014/main" id="{4363BACA-949B-4E92-AF42-2E68A046F03A}"/>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78D366F5-E1DD-49DE-9CB6-DFEB149952C7}"/>
                  </a:ext>
                </a:extLst>
              </p:cNvPr>
              <p:cNvGrpSpPr/>
              <p:nvPr/>
            </p:nvGrpSpPr>
            <p:grpSpPr>
              <a:xfrm>
                <a:off x="4989898" y="5967253"/>
                <a:ext cx="136866" cy="173176"/>
                <a:chOff x="4989898" y="5967253"/>
                <a:chExt cx="136866" cy="173176"/>
              </a:xfrm>
            </p:grpSpPr>
            <p:sp>
              <p:nvSpPr>
                <p:cNvPr id="163" name="Line 37">
                  <a:extLst>
                    <a:ext uri="{FF2B5EF4-FFF2-40B4-BE49-F238E27FC236}">
                      <a16:creationId xmlns:a16="http://schemas.microsoft.com/office/drawing/2014/main" id="{865F7EA8-2D00-4227-9A4A-3A644EFC5E2B}"/>
                    </a:ext>
                  </a:extLst>
                </p:cNvPr>
                <p:cNvSpPr>
                  <a:spLocks noChangeShapeType="1"/>
                </p:cNvSpPr>
                <p:nvPr/>
              </p:nvSpPr>
              <p:spPr bwMode="auto">
                <a:xfrm rot="5400000">
                  <a:off x="4988424" y="6037161"/>
                  <a:ext cx="139815"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164" name="Rectangle 39">
                  <a:extLst>
                    <a:ext uri="{FF2B5EF4-FFF2-40B4-BE49-F238E27FC236}">
                      <a16:creationId xmlns:a16="http://schemas.microsoft.com/office/drawing/2014/main" id="{69D1FFE4-8CCA-4867-8470-3C44B94CD2AA}"/>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98" name="Group 97">
            <a:extLst>
              <a:ext uri="{FF2B5EF4-FFF2-40B4-BE49-F238E27FC236}">
                <a16:creationId xmlns:a16="http://schemas.microsoft.com/office/drawing/2014/main" id="{5B27ECB2-E411-4FE2-BA94-658F594A2ACD}"/>
              </a:ext>
            </a:extLst>
          </p:cNvPr>
          <p:cNvGrpSpPr/>
          <p:nvPr/>
        </p:nvGrpSpPr>
        <p:grpSpPr>
          <a:xfrm>
            <a:off x="8694625" y="2150428"/>
            <a:ext cx="176527" cy="176527"/>
            <a:chOff x="3255107" y="5497780"/>
            <a:chExt cx="492964" cy="492964"/>
          </a:xfrm>
        </p:grpSpPr>
        <p:sp>
          <p:nvSpPr>
            <p:cNvPr id="99" name="Oval 98">
              <a:extLst>
                <a:ext uri="{FF2B5EF4-FFF2-40B4-BE49-F238E27FC236}">
                  <a16:creationId xmlns:a16="http://schemas.microsoft.com/office/drawing/2014/main" id="{118DAAF7-716A-4FD2-A72A-F5FF08B04601}"/>
                </a:ext>
              </a:extLst>
            </p:cNvPr>
            <p:cNvSpPr/>
            <p:nvPr/>
          </p:nvSpPr>
          <p:spPr bwMode="auto">
            <a:xfrm>
              <a:off x="3255107" y="549778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00" name="Group 99">
              <a:extLst>
                <a:ext uri="{FF2B5EF4-FFF2-40B4-BE49-F238E27FC236}">
                  <a16:creationId xmlns:a16="http://schemas.microsoft.com/office/drawing/2014/main" id="{4ED25594-AD0D-4253-BE45-A7EDB7D1429A}"/>
                </a:ext>
              </a:extLst>
            </p:cNvPr>
            <p:cNvGrpSpPr>
              <a:grpSpLocks noChangeAspect="1"/>
            </p:cNvGrpSpPr>
            <p:nvPr/>
          </p:nvGrpSpPr>
          <p:grpSpPr>
            <a:xfrm>
              <a:off x="3411959" y="5641841"/>
              <a:ext cx="179260" cy="191696"/>
              <a:chOff x="7621033" y="3475768"/>
              <a:chExt cx="200024" cy="213901"/>
            </a:xfrm>
            <a:solidFill>
              <a:srgbClr val="0078D7"/>
            </a:solidFill>
          </p:grpSpPr>
          <p:sp>
            <p:nvSpPr>
              <p:cNvPr id="101" name="Freeform 20">
                <a:extLst>
                  <a:ext uri="{FF2B5EF4-FFF2-40B4-BE49-F238E27FC236}">
                    <a16:creationId xmlns:a16="http://schemas.microsoft.com/office/drawing/2014/main" id="{78ACFAFB-D8AB-4238-9944-734CCA7D2AA5}"/>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2" name="Freeform 21">
                <a:extLst>
                  <a:ext uri="{FF2B5EF4-FFF2-40B4-BE49-F238E27FC236}">
                    <a16:creationId xmlns:a16="http://schemas.microsoft.com/office/drawing/2014/main" id="{C11190C2-F300-408F-B804-9E9BF10A7D20}"/>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3" name="Oval 22">
                <a:extLst>
                  <a:ext uri="{FF2B5EF4-FFF2-40B4-BE49-F238E27FC236}">
                    <a16:creationId xmlns:a16="http://schemas.microsoft.com/office/drawing/2014/main" id="{619C3CBC-FFD9-432A-8AB5-9F1A53ACD002}"/>
                  </a:ext>
                </a:extLst>
              </p:cNvPr>
              <p:cNvSpPr>
                <a:spLocks noChangeArrowheads="1"/>
              </p:cNvSpPr>
              <p:nvPr/>
            </p:nvSpPr>
            <p:spPr bwMode="auto">
              <a:xfrm>
                <a:off x="7674557" y="3661916"/>
                <a:ext cx="29735" cy="27753"/>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4" name="Oval 23">
                <a:extLst>
                  <a:ext uri="{FF2B5EF4-FFF2-40B4-BE49-F238E27FC236}">
                    <a16:creationId xmlns:a16="http://schemas.microsoft.com/office/drawing/2014/main" id="{D3CD4D00-4471-4B68-A6CE-7B96B6EEDB7B}"/>
                  </a:ext>
                </a:extLst>
              </p:cNvPr>
              <p:cNvSpPr>
                <a:spLocks noChangeArrowheads="1"/>
              </p:cNvSpPr>
              <p:nvPr/>
            </p:nvSpPr>
            <p:spPr bwMode="auto">
              <a:xfrm>
                <a:off x="7793304" y="3561408"/>
                <a:ext cx="27753" cy="29735"/>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5" name="Group 124">
            <a:extLst>
              <a:ext uri="{FF2B5EF4-FFF2-40B4-BE49-F238E27FC236}">
                <a16:creationId xmlns:a16="http://schemas.microsoft.com/office/drawing/2014/main" id="{01363A6A-1FC2-4DC9-B344-A6BEF15A356E}"/>
              </a:ext>
            </a:extLst>
          </p:cNvPr>
          <p:cNvGrpSpPr/>
          <p:nvPr/>
        </p:nvGrpSpPr>
        <p:grpSpPr>
          <a:xfrm>
            <a:off x="9781110" y="1809326"/>
            <a:ext cx="176527" cy="176527"/>
            <a:chOff x="8529871" y="2502818"/>
            <a:chExt cx="492964" cy="492964"/>
          </a:xfrm>
        </p:grpSpPr>
        <p:sp>
          <p:nvSpPr>
            <p:cNvPr id="127" name="Oval 126">
              <a:extLst>
                <a:ext uri="{FF2B5EF4-FFF2-40B4-BE49-F238E27FC236}">
                  <a16:creationId xmlns:a16="http://schemas.microsoft.com/office/drawing/2014/main" id="{52CB4530-D2F2-4B39-BE19-398AA02B3D2F}"/>
                </a:ext>
              </a:extLst>
            </p:cNvPr>
            <p:cNvSpPr/>
            <p:nvPr/>
          </p:nvSpPr>
          <p:spPr bwMode="auto">
            <a:xfrm>
              <a:off x="8529871" y="250281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28" name="Group 127">
              <a:extLst>
                <a:ext uri="{FF2B5EF4-FFF2-40B4-BE49-F238E27FC236}">
                  <a16:creationId xmlns:a16="http://schemas.microsoft.com/office/drawing/2014/main" id="{F002AFB6-D0BB-4252-9728-0A832F16FAEF}"/>
                </a:ext>
              </a:extLst>
            </p:cNvPr>
            <p:cNvGrpSpPr>
              <a:grpSpLocks noChangeAspect="1"/>
            </p:cNvGrpSpPr>
            <p:nvPr/>
          </p:nvGrpSpPr>
          <p:grpSpPr>
            <a:xfrm>
              <a:off x="8692505" y="2630690"/>
              <a:ext cx="167695" cy="224075"/>
              <a:chOff x="-1525209" y="4908418"/>
              <a:chExt cx="198086" cy="264682"/>
            </a:xfrm>
          </p:grpSpPr>
          <p:sp>
            <p:nvSpPr>
              <p:cNvPr id="129" name="Freeform 157">
                <a:extLst>
                  <a:ext uri="{FF2B5EF4-FFF2-40B4-BE49-F238E27FC236}">
                    <a16:creationId xmlns:a16="http://schemas.microsoft.com/office/drawing/2014/main" id="{7B851C6F-2900-4A92-A951-EBAC69237542}"/>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0" name="Rectangle 129">
                <a:extLst>
                  <a:ext uri="{FF2B5EF4-FFF2-40B4-BE49-F238E27FC236}">
                    <a16:creationId xmlns:a16="http://schemas.microsoft.com/office/drawing/2014/main" id="{8E52EA98-B85D-4A7A-BCBD-C211308B0BC6}"/>
                  </a:ext>
                </a:extLst>
              </p:cNvPr>
              <p:cNvSpPr/>
              <p:nvPr/>
            </p:nvSpPr>
            <p:spPr bwMode="auto">
              <a:xfrm>
                <a:off x="-1490924" y="4908418"/>
                <a:ext cx="163801" cy="230958"/>
              </a:xfrm>
              <a:prstGeom prst="rect">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31" name="Straight Connector 130">
                <a:extLst>
                  <a:ext uri="{FF2B5EF4-FFF2-40B4-BE49-F238E27FC236}">
                    <a16:creationId xmlns:a16="http://schemas.microsoft.com/office/drawing/2014/main" id="{F2F75C9C-DD70-4BB2-A4BE-1F08DF7DBD65}"/>
                  </a:ext>
                </a:extLst>
              </p:cNvPr>
              <p:cNvCxnSpPr/>
              <p:nvPr/>
            </p:nvCxnSpPr>
            <p:spPr>
              <a:xfrm>
                <a:off x="-1465230" y="5102441"/>
                <a:ext cx="11562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2" name="Straight Connector 131">
                <a:extLst>
                  <a:ext uri="{FF2B5EF4-FFF2-40B4-BE49-F238E27FC236}">
                    <a16:creationId xmlns:a16="http://schemas.microsoft.com/office/drawing/2014/main" id="{5E8F64C0-5BF8-48A9-B4E2-9C4968851434}"/>
                  </a:ext>
                </a:extLst>
              </p:cNvPr>
              <p:cNvCxnSpPr/>
              <p:nvPr/>
            </p:nvCxnSpPr>
            <p:spPr>
              <a:xfrm>
                <a:off x="-1465230" y="5064300"/>
                <a:ext cx="8814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3" name="Straight Connector 132">
                <a:extLst>
                  <a:ext uri="{FF2B5EF4-FFF2-40B4-BE49-F238E27FC236}">
                    <a16:creationId xmlns:a16="http://schemas.microsoft.com/office/drawing/2014/main" id="{E01A6ACF-AACA-45E7-83F6-6C5BEC3226E6}"/>
                  </a:ext>
                </a:extLst>
              </p:cNvPr>
              <p:cNvCxnSpPr/>
              <p:nvPr/>
            </p:nvCxnSpPr>
            <p:spPr>
              <a:xfrm>
                <a:off x="-1465230" y="5026160"/>
                <a:ext cx="8814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4" name="Straight Connector 133">
                <a:extLst>
                  <a:ext uri="{FF2B5EF4-FFF2-40B4-BE49-F238E27FC236}">
                    <a16:creationId xmlns:a16="http://schemas.microsoft.com/office/drawing/2014/main" id="{31F3AC81-2847-4DD3-8202-F8B4E9BB5C39}"/>
                  </a:ext>
                </a:extLst>
              </p:cNvPr>
              <p:cNvCxnSpPr/>
              <p:nvPr/>
            </p:nvCxnSpPr>
            <p:spPr>
              <a:xfrm>
                <a:off x="-1465230" y="4988021"/>
                <a:ext cx="11218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5" name="Straight Connector 134">
                <a:extLst>
                  <a:ext uri="{FF2B5EF4-FFF2-40B4-BE49-F238E27FC236}">
                    <a16:creationId xmlns:a16="http://schemas.microsoft.com/office/drawing/2014/main" id="{4DEFD46A-CA66-4698-9BAF-B6948AE2BB27}"/>
                  </a:ext>
                </a:extLst>
              </p:cNvPr>
              <p:cNvCxnSpPr/>
              <p:nvPr/>
            </p:nvCxnSpPr>
            <p:spPr>
              <a:xfrm>
                <a:off x="-1465230" y="4949881"/>
                <a:ext cx="11218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grpSp>
        <p:nvGrpSpPr>
          <p:cNvPr id="165" name="Group 164">
            <a:extLst>
              <a:ext uri="{FF2B5EF4-FFF2-40B4-BE49-F238E27FC236}">
                <a16:creationId xmlns:a16="http://schemas.microsoft.com/office/drawing/2014/main" id="{12824117-15B1-436C-8807-D63213B082B8}"/>
              </a:ext>
            </a:extLst>
          </p:cNvPr>
          <p:cNvGrpSpPr/>
          <p:nvPr/>
        </p:nvGrpSpPr>
        <p:grpSpPr>
          <a:xfrm>
            <a:off x="3231325" y="1670619"/>
            <a:ext cx="176527" cy="176527"/>
            <a:chOff x="3589127" y="1696353"/>
            <a:chExt cx="492964" cy="492964"/>
          </a:xfrm>
        </p:grpSpPr>
        <p:sp>
          <p:nvSpPr>
            <p:cNvPr id="167" name="Oval 166">
              <a:extLst>
                <a:ext uri="{FF2B5EF4-FFF2-40B4-BE49-F238E27FC236}">
                  <a16:creationId xmlns:a16="http://schemas.microsoft.com/office/drawing/2014/main" id="{3903D8BF-E1A0-4F0A-A0C2-3C62E4388067}"/>
                </a:ext>
              </a:extLst>
            </p:cNvPr>
            <p:cNvSpPr/>
            <p:nvPr/>
          </p:nvSpPr>
          <p:spPr bwMode="auto">
            <a:xfrm>
              <a:off x="3589127" y="169635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8" name="Group 4">
              <a:extLst>
                <a:ext uri="{FF2B5EF4-FFF2-40B4-BE49-F238E27FC236}">
                  <a16:creationId xmlns:a16="http://schemas.microsoft.com/office/drawing/2014/main" id="{B1AFD69C-DBAD-4148-8E23-E572093B4096}"/>
                </a:ext>
              </a:extLst>
            </p:cNvPr>
            <p:cNvGrpSpPr>
              <a:grpSpLocks noChangeAspect="1"/>
            </p:cNvGrpSpPr>
            <p:nvPr/>
          </p:nvGrpSpPr>
          <p:grpSpPr bwMode="auto">
            <a:xfrm>
              <a:off x="3752981" y="1824643"/>
              <a:ext cx="181459" cy="207856"/>
              <a:chOff x="3590" y="1796"/>
              <a:chExt cx="660" cy="756"/>
            </a:xfrm>
          </p:grpSpPr>
          <p:sp>
            <p:nvSpPr>
              <p:cNvPr id="169" name="Freeform 5">
                <a:extLst>
                  <a:ext uri="{FF2B5EF4-FFF2-40B4-BE49-F238E27FC236}">
                    <a16:creationId xmlns:a16="http://schemas.microsoft.com/office/drawing/2014/main" id="{2987E55F-DE3F-4859-8ECB-AA81FEBED281}"/>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0" name="Freeform 6">
                <a:extLst>
                  <a:ext uri="{FF2B5EF4-FFF2-40B4-BE49-F238E27FC236}">
                    <a16:creationId xmlns:a16="http://schemas.microsoft.com/office/drawing/2014/main" id="{815E5790-7072-41F1-BA9D-0B5DAB08D0C7}"/>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1" name="Freeform 7">
                <a:extLst>
                  <a:ext uri="{FF2B5EF4-FFF2-40B4-BE49-F238E27FC236}">
                    <a16:creationId xmlns:a16="http://schemas.microsoft.com/office/drawing/2014/main" id="{1EB2C528-F9FC-4389-A764-3861315AC41A}"/>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2" name="Freeform 8">
                <a:extLst>
                  <a:ext uri="{FF2B5EF4-FFF2-40B4-BE49-F238E27FC236}">
                    <a16:creationId xmlns:a16="http://schemas.microsoft.com/office/drawing/2014/main" id="{970D1EF8-46FA-48E1-AA72-71941A8E0616}"/>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3" name="Freeform 9">
                <a:extLst>
                  <a:ext uri="{FF2B5EF4-FFF2-40B4-BE49-F238E27FC236}">
                    <a16:creationId xmlns:a16="http://schemas.microsoft.com/office/drawing/2014/main" id="{ABF1F8B8-8940-46B0-9C52-6019FAD73001}"/>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4" name="Oval 10">
                <a:extLst>
                  <a:ext uri="{FF2B5EF4-FFF2-40B4-BE49-F238E27FC236}">
                    <a16:creationId xmlns:a16="http://schemas.microsoft.com/office/drawing/2014/main" id="{05F86ABC-8302-4B02-A992-8B53C82C9F15}"/>
                  </a:ext>
                </a:extLst>
              </p:cNvPr>
              <p:cNvSpPr>
                <a:spLocks noChangeArrowheads="1"/>
              </p:cNvSpPr>
              <p:nvPr/>
            </p:nvSpPr>
            <p:spPr bwMode="auto">
              <a:xfrm>
                <a:off x="3913" y="2215"/>
                <a:ext cx="337" cy="337"/>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 name="Group 51">
            <a:extLst>
              <a:ext uri="{FF2B5EF4-FFF2-40B4-BE49-F238E27FC236}">
                <a16:creationId xmlns:a16="http://schemas.microsoft.com/office/drawing/2014/main" id="{44398566-277C-417A-8EBF-18D5946BCB51}"/>
              </a:ext>
            </a:extLst>
          </p:cNvPr>
          <p:cNvGrpSpPr/>
          <p:nvPr/>
        </p:nvGrpSpPr>
        <p:grpSpPr>
          <a:xfrm>
            <a:off x="6068153" y="1557343"/>
            <a:ext cx="176527" cy="176527"/>
            <a:chOff x="4706427" y="3589930"/>
            <a:chExt cx="492964" cy="492964"/>
          </a:xfrm>
        </p:grpSpPr>
        <p:sp>
          <p:nvSpPr>
            <p:cNvPr id="53" name="Oval 52">
              <a:extLst>
                <a:ext uri="{FF2B5EF4-FFF2-40B4-BE49-F238E27FC236}">
                  <a16:creationId xmlns:a16="http://schemas.microsoft.com/office/drawing/2014/main" id="{0C29AE05-D423-43C7-AD58-6C13AF476800}"/>
                </a:ext>
              </a:extLst>
            </p:cNvPr>
            <p:cNvSpPr/>
            <p:nvPr/>
          </p:nvSpPr>
          <p:spPr bwMode="auto">
            <a:xfrm>
              <a:off x="4706427" y="358993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4" name="Group 53">
              <a:extLst>
                <a:ext uri="{FF2B5EF4-FFF2-40B4-BE49-F238E27FC236}">
                  <a16:creationId xmlns:a16="http://schemas.microsoft.com/office/drawing/2014/main" id="{24DDE3E5-DEE9-42AB-8F4B-BDCF8169E7B3}"/>
                </a:ext>
              </a:extLst>
            </p:cNvPr>
            <p:cNvGrpSpPr/>
            <p:nvPr/>
          </p:nvGrpSpPr>
          <p:grpSpPr>
            <a:xfrm>
              <a:off x="4863279" y="3754508"/>
              <a:ext cx="179260" cy="122656"/>
              <a:chOff x="4434490" y="3008491"/>
              <a:chExt cx="182880" cy="125133"/>
            </a:xfrm>
          </p:grpSpPr>
          <p:sp>
            <p:nvSpPr>
              <p:cNvPr id="55" name="Line 27">
                <a:extLst>
                  <a:ext uri="{FF2B5EF4-FFF2-40B4-BE49-F238E27FC236}">
                    <a16:creationId xmlns:a16="http://schemas.microsoft.com/office/drawing/2014/main" id="{85533231-86B8-43DB-BC77-0769B5791FA0}"/>
                  </a:ext>
                </a:extLst>
              </p:cNvPr>
              <p:cNvSpPr>
                <a:spLocks noChangeShapeType="1"/>
              </p:cNvSpPr>
              <p:nvPr/>
            </p:nvSpPr>
            <p:spPr bwMode="auto">
              <a:xfrm>
                <a:off x="4434490" y="3133624"/>
                <a:ext cx="18288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6" name="Line 28">
                <a:extLst>
                  <a:ext uri="{FF2B5EF4-FFF2-40B4-BE49-F238E27FC236}">
                    <a16:creationId xmlns:a16="http://schemas.microsoft.com/office/drawing/2014/main" id="{4DBB0F0F-10F3-4BB9-B57C-721D11D487B4}"/>
                  </a:ext>
                </a:extLst>
              </p:cNvPr>
              <p:cNvSpPr>
                <a:spLocks noChangeShapeType="1"/>
              </p:cNvSpPr>
              <p:nvPr/>
            </p:nvSpPr>
            <p:spPr bwMode="auto">
              <a:xfrm>
                <a:off x="4502890" y="3110584"/>
                <a:ext cx="273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7" name="Line 29">
                <a:extLst>
                  <a:ext uri="{FF2B5EF4-FFF2-40B4-BE49-F238E27FC236}">
                    <a16:creationId xmlns:a16="http://schemas.microsoft.com/office/drawing/2014/main" id="{D90BE838-4411-412F-AD43-86E1F81AD759}"/>
                  </a:ext>
                </a:extLst>
              </p:cNvPr>
              <p:cNvSpPr>
                <a:spLocks noChangeShapeType="1"/>
              </p:cNvSpPr>
              <p:nvPr/>
            </p:nvSpPr>
            <p:spPr bwMode="auto">
              <a:xfrm flipV="1">
                <a:off x="4526429" y="3027064"/>
                <a:ext cx="84240" cy="8496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8" name="Line 32">
                <a:extLst>
                  <a:ext uri="{FF2B5EF4-FFF2-40B4-BE49-F238E27FC236}">
                    <a16:creationId xmlns:a16="http://schemas.microsoft.com/office/drawing/2014/main" id="{A28822D1-B201-42C4-BF7B-48E5F20623E9}"/>
                  </a:ext>
                </a:extLst>
              </p:cNvPr>
              <p:cNvSpPr>
                <a:spLocks noChangeShapeType="1"/>
              </p:cNvSpPr>
              <p:nvPr/>
            </p:nvSpPr>
            <p:spPr bwMode="auto">
              <a:xfrm>
                <a:off x="4435930" y="3110584"/>
                <a:ext cx="201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 name="Line 33">
                <a:extLst>
                  <a:ext uri="{FF2B5EF4-FFF2-40B4-BE49-F238E27FC236}">
                    <a16:creationId xmlns:a16="http://schemas.microsoft.com/office/drawing/2014/main" id="{A1230B55-951F-4394-AE58-2A38B3A77D5D}"/>
                  </a:ext>
                </a:extLst>
              </p:cNvPr>
              <p:cNvSpPr>
                <a:spLocks noChangeShapeType="1"/>
              </p:cNvSpPr>
              <p:nvPr/>
            </p:nvSpPr>
            <p:spPr bwMode="auto">
              <a:xfrm>
                <a:off x="4470490" y="3110584"/>
                <a:ext cx="1944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2" name="Freeform 38">
                <a:extLst>
                  <a:ext uri="{FF2B5EF4-FFF2-40B4-BE49-F238E27FC236}">
                    <a16:creationId xmlns:a16="http://schemas.microsoft.com/office/drawing/2014/main" id="{E1C495B4-1F60-4ADD-B4B4-A2EBC01225DF}"/>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6" name="Group 75">
            <a:extLst>
              <a:ext uri="{FF2B5EF4-FFF2-40B4-BE49-F238E27FC236}">
                <a16:creationId xmlns:a16="http://schemas.microsoft.com/office/drawing/2014/main" id="{1FF5694D-E003-4490-BA00-CFF7296CDC44}"/>
              </a:ext>
            </a:extLst>
          </p:cNvPr>
          <p:cNvGrpSpPr/>
          <p:nvPr/>
        </p:nvGrpSpPr>
        <p:grpSpPr>
          <a:xfrm>
            <a:off x="6177699" y="1442585"/>
            <a:ext cx="176527" cy="176527"/>
            <a:chOff x="6683001" y="2884607"/>
            <a:chExt cx="492964" cy="492964"/>
          </a:xfrm>
        </p:grpSpPr>
        <p:sp>
          <p:nvSpPr>
            <p:cNvPr id="77" name="Oval 76">
              <a:extLst>
                <a:ext uri="{FF2B5EF4-FFF2-40B4-BE49-F238E27FC236}">
                  <a16:creationId xmlns:a16="http://schemas.microsoft.com/office/drawing/2014/main" id="{F1A3A92F-ACEF-4400-A513-9462E0F8960B}"/>
                </a:ext>
              </a:extLst>
            </p:cNvPr>
            <p:cNvSpPr/>
            <p:nvPr/>
          </p:nvSpPr>
          <p:spPr bwMode="auto">
            <a:xfrm>
              <a:off x="6683001" y="288460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8" name="Group 4">
              <a:extLst>
                <a:ext uri="{FF2B5EF4-FFF2-40B4-BE49-F238E27FC236}">
                  <a16:creationId xmlns:a16="http://schemas.microsoft.com/office/drawing/2014/main" id="{303FE77D-E655-4956-B4B7-D5496B184A81}"/>
                </a:ext>
              </a:extLst>
            </p:cNvPr>
            <p:cNvGrpSpPr>
              <a:grpSpLocks noChangeAspect="1"/>
            </p:cNvGrpSpPr>
            <p:nvPr/>
          </p:nvGrpSpPr>
          <p:grpSpPr bwMode="auto">
            <a:xfrm>
              <a:off x="6864629" y="3034886"/>
              <a:ext cx="129708" cy="179260"/>
              <a:chOff x="4159" y="1821"/>
              <a:chExt cx="178" cy="246"/>
            </a:xfrm>
            <a:solidFill>
              <a:srgbClr val="0078D7"/>
            </a:solidFill>
          </p:grpSpPr>
          <p:sp>
            <p:nvSpPr>
              <p:cNvPr id="79" name="Freeform 5">
                <a:extLst>
                  <a:ext uri="{FF2B5EF4-FFF2-40B4-BE49-F238E27FC236}">
                    <a16:creationId xmlns:a16="http://schemas.microsoft.com/office/drawing/2014/main" id="{59E7D59E-AD2D-4B7F-96CF-F885225F3E66}"/>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 name="Freeform 6">
                <a:extLst>
                  <a:ext uri="{FF2B5EF4-FFF2-40B4-BE49-F238E27FC236}">
                    <a16:creationId xmlns:a16="http://schemas.microsoft.com/office/drawing/2014/main" id="{3FC5891A-B703-490F-979F-51510A514658}"/>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1" name="Freeform 7">
                <a:extLst>
                  <a:ext uri="{FF2B5EF4-FFF2-40B4-BE49-F238E27FC236}">
                    <a16:creationId xmlns:a16="http://schemas.microsoft.com/office/drawing/2014/main" id="{0A13473C-CDC4-4DB0-9E7C-29D8E6E8816F}"/>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9" name="Group 28">
            <a:extLst>
              <a:ext uri="{FF2B5EF4-FFF2-40B4-BE49-F238E27FC236}">
                <a16:creationId xmlns:a16="http://schemas.microsoft.com/office/drawing/2014/main" id="{A7510504-D641-44E7-970F-A44269DC4800}"/>
              </a:ext>
            </a:extLst>
          </p:cNvPr>
          <p:cNvGrpSpPr/>
          <p:nvPr/>
        </p:nvGrpSpPr>
        <p:grpSpPr>
          <a:xfrm>
            <a:off x="1834866" y="1779491"/>
            <a:ext cx="176527" cy="176527"/>
            <a:chOff x="1490653" y="2166165"/>
            <a:chExt cx="492964" cy="492964"/>
          </a:xfrm>
        </p:grpSpPr>
        <p:sp>
          <p:nvSpPr>
            <p:cNvPr id="31" name="Oval 30">
              <a:extLst>
                <a:ext uri="{FF2B5EF4-FFF2-40B4-BE49-F238E27FC236}">
                  <a16:creationId xmlns:a16="http://schemas.microsoft.com/office/drawing/2014/main" id="{931F1056-D359-4E0C-884B-CDA6F2FE0CE7}"/>
                </a:ext>
              </a:extLst>
            </p:cNvPr>
            <p:cNvSpPr/>
            <p:nvPr/>
          </p:nvSpPr>
          <p:spPr bwMode="auto">
            <a:xfrm>
              <a:off x="1490653" y="2166165"/>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1DB20D8A-24CE-480C-8EC2-68A9F6A395DC}"/>
                </a:ext>
              </a:extLst>
            </p:cNvPr>
            <p:cNvGrpSpPr/>
            <p:nvPr/>
          </p:nvGrpSpPr>
          <p:grpSpPr>
            <a:xfrm>
              <a:off x="1652173" y="2338996"/>
              <a:ext cx="179260" cy="134157"/>
              <a:chOff x="4457912" y="3720435"/>
              <a:chExt cx="182880" cy="136866"/>
            </a:xfrm>
          </p:grpSpPr>
          <p:sp>
            <p:nvSpPr>
              <p:cNvPr id="33" name="Line 37">
                <a:extLst>
                  <a:ext uri="{FF2B5EF4-FFF2-40B4-BE49-F238E27FC236}">
                    <a16:creationId xmlns:a16="http://schemas.microsoft.com/office/drawing/2014/main" id="{D6247542-8407-47B1-A831-F289A39C66C0}"/>
                  </a:ext>
                </a:extLst>
              </p:cNvPr>
              <p:cNvSpPr>
                <a:spLocks noChangeShapeType="1"/>
              </p:cNvSpPr>
              <p:nvPr/>
            </p:nvSpPr>
            <p:spPr bwMode="auto">
              <a:xfrm>
                <a:off x="4500977" y="3788868"/>
                <a:ext cx="139815"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 name="Freeform 38">
                <a:extLst>
                  <a:ext uri="{FF2B5EF4-FFF2-40B4-BE49-F238E27FC236}">
                    <a16:creationId xmlns:a16="http://schemas.microsoft.com/office/drawing/2014/main" id="{1E3981D5-816D-486B-9FC3-7164AB411F88}"/>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9">
                <a:extLst>
                  <a:ext uri="{FF2B5EF4-FFF2-40B4-BE49-F238E27FC236}">
                    <a16:creationId xmlns:a16="http://schemas.microsoft.com/office/drawing/2014/main" id="{2A3617D7-9359-494F-8A36-D9C96F79B0F1}"/>
                  </a:ext>
                </a:extLst>
              </p:cNvPr>
              <p:cNvSpPr>
                <a:spLocks noChangeArrowheads="1"/>
              </p:cNvSpPr>
              <p:nvPr/>
            </p:nvSpPr>
            <p:spPr bwMode="auto">
              <a:xfrm>
                <a:off x="4457912" y="3720435"/>
                <a:ext cx="113858" cy="13686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5" name="Group 174">
            <a:extLst>
              <a:ext uri="{FF2B5EF4-FFF2-40B4-BE49-F238E27FC236}">
                <a16:creationId xmlns:a16="http://schemas.microsoft.com/office/drawing/2014/main" id="{B68F68EC-E8E5-4F55-9D1D-427C5CA6B220}"/>
              </a:ext>
            </a:extLst>
          </p:cNvPr>
          <p:cNvGrpSpPr/>
          <p:nvPr/>
        </p:nvGrpSpPr>
        <p:grpSpPr>
          <a:xfrm>
            <a:off x="9610151" y="2131379"/>
            <a:ext cx="176527" cy="176527"/>
            <a:chOff x="9270296" y="1610224"/>
            <a:chExt cx="492964" cy="492964"/>
          </a:xfrm>
        </p:grpSpPr>
        <p:sp>
          <p:nvSpPr>
            <p:cNvPr id="177" name="Oval 176">
              <a:extLst>
                <a:ext uri="{FF2B5EF4-FFF2-40B4-BE49-F238E27FC236}">
                  <a16:creationId xmlns:a16="http://schemas.microsoft.com/office/drawing/2014/main" id="{82C20BDE-0480-46BA-B9BB-74E6D9B550A9}"/>
                </a:ext>
              </a:extLst>
            </p:cNvPr>
            <p:cNvSpPr/>
            <p:nvPr/>
          </p:nvSpPr>
          <p:spPr bwMode="auto">
            <a:xfrm>
              <a:off x="9270296" y="161022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B0691BA7-AE21-46C3-BE7A-50A3CDE7DA52}"/>
                </a:ext>
              </a:extLst>
            </p:cNvPr>
            <p:cNvGrpSpPr/>
            <p:nvPr/>
          </p:nvGrpSpPr>
          <p:grpSpPr>
            <a:xfrm>
              <a:off x="9413359" y="1760503"/>
              <a:ext cx="206839" cy="179260"/>
              <a:chOff x="148012" y="5019857"/>
              <a:chExt cx="211016" cy="182880"/>
            </a:xfrm>
            <a:solidFill>
              <a:srgbClr val="C00000"/>
            </a:solidFill>
          </p:grpSpPr>
          <p:sp>
            <p:nvSpPr>
              <p:cNvPr id="179" name="Line 29">
                <a:extLst>
                  <a:ext uri="{FF2B5EF4-FFF2-40B4-BE49-F238E27FC236}">
                    <a16:creationId xmlns:a16="http://schemas.microsoft.com/office/drawing/2014/main" id="{52CCBEAE-EFC4-4B33-8FC1-237BDE53695D}"/>
                  </a:ext>
                </a:extLst>
              </p:cNvPr>
              <p:cNvSpPr>
                <a:spLocks noChangeShapeType="1"/>
              </p:cNvSpPr>
              <p:nvPr/>
            </p:nvSpPr>
            <p:spPr bwMode="auto">
              <a:xfrm>
                <a:off x="199738" y="5122392"/>
                <a:ext cx="0" cy="27117"/>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0" name="Line 30">
                <a:extLst>
                  <a:ext uri="{FF2B5EF4-FFF2-40B4-BE49-F238E27FC236}">
                    <a16:creationId xmlns:a16="http://schemas.microsoft.com/office/drawing/2014/main" id="{056078A2-C955-4743-995E-B95F8A7519E6}"/>
                  </a:ext>
                </a:extLst>
              </p:cNvPr>
              <p:cNvSpPr>
                <a:spLocks noChangeShapeType="1"/>
              </p:cNvSpPr>
              <p:nvPr/>
            </p:nvSpPr>
            <p:spPr bwMode="auto">
              <a:xfrm>
                <a:off x="199738" y="5120132"/>
                <a:ext cx="0" cy="28473"/>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1" name="Freeform 31">
                <a:extLst>
                  <a:ext uri="{FF2B5EF4-FFF2-40B4-BE49-F238E27FC236}">
                    <a16:creationId xmlns:a16="http://schemas.microsoft.com/office/drawing/2014/main" id="{8BC107D5-24A9-4982-85E4-9F1277D22262}"/>
                  </a:ext>
                </a:extLst>
              </p:cNvPr>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2" name="Freeform 32">
                <a:extLst>
                  <a:ext uri="{FF2B5EF4-FFF2-40B4-BE49-F238E27FC236}">
                    <a16:creationId xmlns:a16="http://schemas.microsoft.com/office/drawing/2014/main" id="{09826010-1865-4F80-B315-1996BC2EF955}"/>
                  </a:ext>
                </a:extLst>
              </p:cNvPr>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3" name="Rectangle 5">
                <a:extLst>
                  <a:ext uri="{FF2B5EF4-FFF2-40B4-BE49-F238E27FC236}">
                    <a16:creationId xmlns:a16="http://schemas.microsoft.com/office/drawing/2014/main" id="{795BBE4B-5767-4B7B-AE44-DAA08FEEAFCE}"/>
                  </a:ext>
                </a:extLst>
              </p:cNvPr>
              <p:cNvSpPr>
                <a:spLocks noChangeArrowheads="1"/>
              </p:cNvSpPr>
              <p:nvPr/>
            </p:nvSpPr>
            <p:spPr bwMode="auto">
              <a:xfrm>
                <a:off x="148012" y="5019857"/>
                <a:ext cx="211016" cy="182880"/>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4" name="Line 6">
                <a:extLst>
                  <a:ext uri="{FF2B5EF4-FFF2-40B4-BE49-F238E27FC236}">
                    <a16:creationId xmlns:a16="http://schemas.microsoft.com/office/drawing/2014/main" id="{269ACD9E-1066-4A83-8C83-4C46A89CCB21}"/>
                  </a:ext>
                </a:extLst>
              </p:cNvPr>
              <p:cNvSpPr>
                <a:spLocks noChangeShapeType="1"/>
              </p:cNvSpPr>
              <p:nvPr/>
            </p:nvSpPr>
            <p:spPr bwMode="auto">
              <a:xfrm>
                <a:off x="148012" y="5073113"/>
                <a:ext cx="211016"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5" name="Freeform 7">
                <a:extLst>
                  <a:ext uri="{FF2B5EF4-FFF2-40B4-BE49-F238E27FC236}">
                    <a16:creationId xmlns:a16="http://schemas.microsoft.com/office/drawing/2014/main" id="{9DC57801-4225-4EC7-945D-D1D20E73FA49}"/>
                  </a:ext>
                </a:extLst>
              </p:cNvPr>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6" name="Freeform 8">
                <a:extLst>
                  <a:ext uri="{FF2B5EF4-FFF2-40B4-BE49-F238E27FC236}">
                    <a16:creationId xmlns:a16="http://schemas.microsoft.com/office/drawing/2014/main" id="{3B5D158D-8A3F-45B6-984E-9271E92981CB}"/>
                  </a:ext>
                </a:extLst>
              </p:cNvPr>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7" name="Freeform 9">
                <a:extLst>
                  <a:ext uri="{FF2B5EF4-FFF2-40B4-BE49-F238E27FC236}">
                    <a16:creationId xmlns:a16="http://schemas.microsoft.com/office/drawing/2014/main" id="{9951198D-5828-421A-B1CD-EEEFC2FA2092}"/>
                  </a:ext>
                </a:extLst>
              </p:cNvPr>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9" name="Group 238">
            <a:extLst>
              <a:ext uri="{FF2B5EF4-FFF2-40B4-BE49-F238E27FC236}">
                <a16:creationId xmlns:a16="http://schemas.microsoft.com/office/drawing/2014/main" id="{162C1EB7-1710-49EE-9455-181BD7E506B2}"/>
              </a:ext>
            </a:extLst>
          </p:cNvPr>
          <p:cNvGrpSpPr/>
          <p:nvPr/>
        </p:nvGrpSpPr>
        <p:grpSpPr>
          <a:xfrm>
            <a:off x="6083066" y="1419866"/>
            <a:ext cx="176527" cy="176527"/>
            <a:chOff x="6581014" y="2004189"/>
            <a:chExt cx="492964" cy="492964"/>
          </a:xfrm>
        </p:grpSpPr>
        <p:sp>
          <p:nvSpPr>
            <p:cNvPr id="241" name="Oval 240">
              <a:extLst>
                <a:ext uri="{FF2B5EF4-FFF2-40B4-BE49-F238E27FC236}">
                  <a16:creationId xmlns:a16="http://schemas.microsoft.com/office/drawing/2014/main" id="{50DD7DA4-640E-4753-BC6B-07E8096540AF}"/>
                </a:ext>
              </a:extLst>
            </p:cNvPr>
            <p:cNvSpPr/>
            <p:nvPr/>
          </p:nvSpPr>
          <p:spPr bwMode="auto">
            <a:xfrm>
              <a:off x="6581014" y="20041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2" name="Group 4">
              <a:extLst>
                <a:ext uri="{FF2B5EF4-FFF2-40B4-BE49-F238E27FC236}">
                  <a16:creationId xmlns:a16="http://schemas.microsoft.com/office/drawing/2014/main" id="{5CD7F764-71EC-45EC-903E-15294F7B8540}"/>
                </a:ext>
              </a:extLst>
            </p:cNvPr>
            <p:cNvGrpSpPr>
              <a:grpSpLocks noChangeAspect="1"/>
            </p:cNvGrpSpPr>
            <p:nvPr/>
          </p:nvGrpSpPr>
          <p:grpSpPr bwMode="auto">
            <a:xfrm>
              <a:off x="6737866" y="2124221"/>
              <a:ext cx="179260" cy="239754"/>
              <a:chOff x="899" y="1007"/>
              <a:chExt cx="403" cy="539"/>
            </a:xfrm>
          </p:grpSpPr>
          <p:sp>
            <p:nvSpPr>
              <p:cNvPr id="243" name="Freeform 5">
                <a:extLst>
                  <a:ext uri="{FF2B5EF4-FFF2-40B4-BE49-F238E27FC236}">
                    <a16:creationId xmlns:a16="http://schemas.microsoft.com/office/drawing/2014/main" id="{301AA566-5C1F-4A44-B99D-C1BE0C61E861}"/>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4" name="Freeform 6">
                <a:extLst>
                  <a:ext uri="{FF2B5EF4-FFF2-40B4-BE49-F238E27FC236}">
                    <a16:creationId xmlns:a16="http://schemas.microsoft.com/office/drawing/2014/main" id="{BC06CE27-1E66-4D98-8879-0A8FD8327AF5}"/>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5" name="Oval 7">
                <a:extLst>
                  <a:ext uri="{FF2B5EF4-FFF2-40B4-BE49-F238E27FC236}">
                    <a16:creationId xmlns:a16="http://schemas.microsoft.com/office/drawing/2014/main" id="{BFB7ADE0-CDE2-450A-BCB1-390AE5F4F8B6}"/>
                  </a:ext>
                </a:extLst>
              </p:cNvPr>
              <p:cNvSpPr>
                <a:spLocks noChangeArrowheads="1"/>
              </p:cNvSpPr>
              <p:nvPr/>
            </p:nvSpPr>
            <p:spPr bwMode="auto">
              <a:xfrm>
                <a:off x="899" y="1461"/>
                <a:ext cx="86" cy="85"/>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6" name="Oval 8">
                <a:extLst>
                  <a:ext uri="{FF2B5EF4-FFF2-40B4-BE49-F238E27FC236}">
                    <a16:creationId xmlns:a16="http://schemas.microsoft.com/office/drawing/2014/main" id="{71D18551-5A91-4090-A2F6-0D6D344A2452}"/>
                  </a:ext>
                </a:extLst>
              </p:cNvPr>
              <p:cNvSpPr>
                <a:spLocks noChangeArrowheads="1"/>
              </p:cNvSpPr>
              <p:nvPr/>
            </p:nvSpPr>
            <p:spPr bwMode="auto">
              <a:xfrm>
                <a:off x="1208" y="1007"/>
                <a:ext cx="86" cy="87"/>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7" name="Line 9">
                <a:extLst>
                  <a:ext uri="{FF2B5EF4-FFF2-40B4-BE49-F238E27FC236}">
                    <a16:creationId xmlns:a16="http://schemas.microsoft.com/office/drawing/2014/main" id="{541A9DA2-3901-4B66-91FD-643DA34B6C67}"/>
                  </a:ext>
                </a:extLst>
              </p:cNvPr>
              <p:cNvSpPr>
                <a:spLocks noChangeShapeType="1"/>
              </p:cNvSpPr>
              <p:nvPr/>
            </p:nvSpPr>
            <p:spPr bwMode="auto">
              <a:xfrm>
                <a:off x="993" y="1141"/>
                <a:ext cx="95" cy="95"/>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8" name="Line 10">
                <a:extLst>
                  <a:ext uri="{FF2B5EF4-FFF2-40B4-BE49-F238E27FC236}">
                    <a16:creationId xmlns:a16="http://schemas.microsoft.com/office/drawing/2014/main" id="{FF06B42C-C9EB-4D58-A600-894276DDFC58}"/>
                  </a:ext>
                </a:extLst>
              </p:cNvPr>
              <p:cNvSpPr>
                <a:spLocks noChangeShapeType="1"/>
              </p:cNvSpPr>
              <p:nvPr/>
            </p:nvSpPr>
            <p:spPr bwMode="auto">
              <a:xfrm flipH="1">
                <a:off x="997" y="1141"/>
                <a:ext cx="91" cy="89"/>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9" name="Line 11">
                <a:extLst>
                  <a:ext uri="{FF2B5EF4-FFF2-40B4-BE49-F238E27FC236}">
                    <a16:creationId xmlns:a16="http://schemas.microsoft.com/office/drawing/2014/main" id="{DA543309-38F6-405E-A889-81B3FA857D5D}"/>
                  </a:ext>
                </a:extLst>
              </p:cNvPr>
              <p:cNvSpPr>
                <a:spLocks noChangeShapeType="1"/>
              </p:cNvSpPr>
              <p:nvPr/>
            </p:nvSpPr>
            <p:spPr bwMode="auto">
              <a:xfrm>
                <a:off x="1204" y="1361"/>
                <a:ext cx="94" cy="92"/>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0" name="Line 12">
                <a:extLst>
                  <a:ext uri="{FF2B5EF4-FFF2-40B4-BE49-F238E27FC236}">
                    <a16:creationId xmlns:a16="http://schemas.microsoft.com/office/drawing/2014/main" id="{FF3AC524-774A-48AC-A028-E420D4045631}"/>
                  </a:ext>
                </a:extLst>
              </p:cNvPr>
              <p:cNvSpPr>
                <a:spLocks noChangeShapeType="1"/>
              </p:cNvSpPr>
              <p:nvPr/>
            </p:nvSpPr>
            <p:spPr bwMode="auto">
              <a:xfrm flipH="1">
                <a:off x="1210" y="1361"/>
                <a:ext cx="88" cy="88"/>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1" name="Line 13">
                <a:extLst>
                  <a:ext uri="{FF2B5EF4-FFF2-40B4-BE49-F238E27FC236}">
                    <a16:creationId xmlns:a16="http://schemas.microsoft.com/office/drawing/2014/main" id="{629789C0-07CE-4742-B6DF-BA5128CE1221}"/>
                  </a:ext>
                </a:extLst>
              </p:cNvPr>
              <p:cNvSpPr>
                <a:spLocks noChangeShapeType="1"/>
              </p:cNvSpPr>
              <p:nvPr/>
            </p:nvSpPr>
            <p:spPr bwMode="auto">
              <a:xfrm>
                <a:off x="1041" y="1430"/>
                <a:ext cx="94" cy="92"/>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2" name="Line 14">
                <a:extLst>
                  <a:ext uri="{FF2B5EF4-FFF2-40B4-BE49-F238E27FC236}">
                    <a16:creationId xmlns:a16="http://schemas.microsoft.com/office/drawing/2014/main" id="{E0B2DDCC-3CF9-4830-9546-29130F744DB0}"/>
                  </a:ext>
                </a:extLst>
              </p:cNvPr>
              <p:cNvSpPr>
                <a:spLocks noChangeShapeType="1"/>
              </p:cNvSpPr>
              <p:nvPr/>
            </p:nvSpPr>
            <p:spPr bwMode="auto">
              <a:xfrm flipH="1">
                <a:off x="1044" y="1430"/>
                <a:ext cx="91" cy="89"/>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8" name="Group 87">
            <a:extLst>
              <a:ext uri="{FF2B5EF4-FFF2-40B4-BE49-F238E27FC236}">
                <a16:creationId xmlns:a16="http://schemas.microsoft.com/office/drawing/2014/main" id="{AFE08A41-447D-49F8-9660-86A390823A7E}"/>
              </a:ext>
            </a:extLst>
          </p:cNvPr>
          <p:cNvGrpSpPr/>
          <p:nvPr/>
        </p:nvGrpSpPr>
        <p:grpSpPr>
          <a:xfrm>
            <a:off x="9067852" y="2289782"/>
            <a:ext cx="176527" cy="176527"/>
            <a:chOff x="7636512" y="3603899"/>
            <a:chExt cx="492964" cy="492964"/>
          </a:xfrm>
        </p:grpSpPr>
        <p:sp>
          <p:nvSpPr>
            <p:cNvPr id="89" name="Oval 88">
              <a:extLst>
                <a:ext uri="{FF2B5EF4-FFF2-40B4-BE49-F238E27FC236}">
                  <a16:creationId xmlns:a16="http://schemas.microsoft.com/office/drawing/2014/main" id="{4343B248-DECD-4474-9A5F-9D32DAA7C9C3}"/>
                </a:ext>
              </a:extLst>
            </p:cNvPr>
            <p:cNvSpPr/>
            <p:nvPr/>
          </p:nvSpPr>
          <p:spPr bwMode="auto">
            <a:xfrm>
              <a:off x="7636512" y="360389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90" name="Group 59">
              <a:extLst>
                <a:ext uri="{FF2B5EF4-FFF2-40B4-BE49-F238E27FC236}">
                  <a16:creationId xmlns:a16="http://schemas.microsoft.com/office/drawing/2014/main" id="{88FB1B96-6932-4EDD-9CEB-5CC14AAE821C}"/>
                </a:ext>
              </a:extLst>
            </p:cNvPr>
            <p:cNvGrpSpPr>
              <a:grpSpLocks noChangeAspect="1"/>
            </p:cNvGrpSpPr>
            <p:nvPr/>
          </p:nvGrpSpPr>
          <p:grpSpPr bwMode="auto">
            <a:xfrm>
              <a:off x="7779104" y="3760717"/>
              <a:ext cx="207780" cy="179260"/>
              <a:chOff x="897" y="1587"/>
              <a:chExt cx="357" cy="308"/>
            </a:xfrm>
            <a:solidFill>
              <a:srgbClr val="0078D7"/>
            </a:solidFill>
          </p:grpSpPr>
          <p:sp>
            <p:nvSpPr>
              <p:cNvPr id="91" name="Line 60">
                <a:extLst>
                  <a:ext uri="{FF2B5EF4-FFF2-40B4-BE49-F238E27FC236}">
                    <a16:creationId xmlns:a16="http://schemas.microsoft.com/office/drawing/2014/main" id="{CE4F570A-2117-44DD-A918-96977E27EF3D}"/>
                  </a:ext>
                </a:extLst>
              </p:cNvPr>
              <p:cNvSpPr>
                <a:spLocks noChangeShapeType="1"/>
              </p:cNvSpPr>
              <p:nvPr/>
            </p:nvSpPr>
            <p:spPr bwMode="auto">
              <a:xfrm flipV="1">
                <a:off x="950" y="1587"/>
                <a:ext cx="0" cy="3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2" name="Freeform 61">
                <a:extLst>
                  <a:ext uri="{FF2B5EF4-FFF2-40B4-BE49-F238E27FC236}">
                    <a16:creationId xmlns:a16="http://schemas.microsoft.com/office/drawing/2014/main" id="{3CE60252-5E2A-4E96-829C-9E20D14F0346}"/>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3" name="Freeform 62">
                <a:extLst>
                  <a:ext uri="{FF2B5EF4-FFF2-40B4-BE49-F238E27FC236}">
                    <a16:creationId xmlns:a16="http://schemas.microsoft.com/office/drawing/2014/main" id="{1B3ACA6E-3544-4A6B-9137-673328092E92}"/>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Line 63">
                <a:extLst>
                  <a:ext uri="{FF2B5EF4-FFF2-40B4-BE49-F238E27FC236}">
                    <a16:creationId xmlns:a16="http://schemas.microsoft.com/office/drawing/2014/main" id="{6A92AD34-2060-46C4-97D1-988C49BD4C3B}"/>
                  </a:ext>
                </a:extLst>
              </p:cNvPr>
              <p:cNvSpPr>
                <a:spLocks noChangeShapeType="1"/>
              </p:cNvSpPr>
              <p:nvPr/>
            </p:nvSpPr>
            <p:spPr bwMode="auto">
              <a:xfrm>
                <a:off x="1057" y="1627"/>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5" name="Line 64">
                <a:extLst>
                  <a:ext uri="{FF2B5EF4-FFF2-40B4-BE49-F238E27FC236}">
                    <a16:creationId xmlns:a16="http://schemas.microsoft.com/office/drawing/2014/main" id="{C346D6AF-7936-4080-9CE5-88798E93BA07}"/>
                  </a:ext>
                </a:extLst>
              </p:cNvPr>
              <p:cNvSpPr>
                <a:spLocks noChangeShapeType="1"/>
              </p:cNvSpPr>
              <p:nvPr/>
            </p:nvSpPr>
            <p:spPr bwMode="auto">
              <a:xfrm>
                <a:off x="1057" y="1869"/>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6" name="Line 65">
                <a:extLst>
                  <a:ext uri="{FF2B5EF4-FFF2-40B4-BE49-F238E27FC236}">
                    <a16:creationId xmlns:a16="http://schemas.microsoft.com/office/drawing/2014/main" id="{BFE21020-F770-45D0-987D-87B203EB21DF}"/>
                  </a:ext>
                </a:extLst>
              </p:cNvPr>
              <p:cNvSpPr>
                <a:spLocks noChangeShapeType="1"/>
              </p:cNvSpPr>
              <p:nvPr/>
            </p:nvSpPr>
            <p:spPr bwMode="auto">
              <a:xfrm>
                <a:off x="1012" y="178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7" name="Line 66">
                <a:extLst>
                  <a:ext uri="{FF2B5EF4-FFF2-40B4-BE49-F238E27FC236}">
                    <a16:creationId xmlns:a16="http://schemas.microsoft.com/office/drawing/2014/main" id="{D6E82462-5503-4095-9AA6-551D6A2E53E3}"/>
                  </a:ext>
                </a:extLst>
              </p:cNvPr>
              <p:cNvSpPr>
                <a:spLocks noChangeShapeType="1"/>
              </p:cNvSpPr>
              <p:nvPr/>
            </p:nvSpPr>
            <p:spPr bwMode="auto">
              <a:xfrm>
                <a:off x="1012" y="170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2" name="Group 141">
            <a:extLst>
              <a:ext uri="{FF2B5EF4-FFF2-40B4-BE49-F238E27FC236}">
                <a16:creationId xmlns:a16="http://schemas.microsoft.com/office/drawing/2014/main" id="{663D25A7-7A1A-42F3-A1AD-DBC137D0293B}"/>
              </a:ext>
            </a:extLst>
          </p:cNvPr>
          <p:cNvGrpSpPr/>
          <p:nvPr/>
        </p:nvGrpSpPr>
        <p:grpSpPr>
          <a:xfrm>
            <a:off x="9836323" y="1289460"/>
            <a:ext cx="176527" cy="176527"/>
            <a:chOff x="9165434" y="3762723"/>
            <a:chExt cx="492964" cy="492964"/>
          </a:xfrm>
        </p:grpSpPr>
        <p:sp>
          <p:nvSpPr>
            <p:cNvPr id="144" name="Oval 143">
              <a:extLst>
                <a:ext uri="{FF2B5EF4-FFF2-40B4-BE49-F238E27FC236}">
                  <a16:creationId xmlns:a16="http://schemas.microsoft.com/office/drawing/2014/main" id="{11908DAB-91C0-4C0C-8CD8-FEB76C3014DA}"/>
                </a:ext>
              </a:extLst>
            </p:cNvPr>
            <p:cNvSpPr/>
            <p:nvPr/>
          </p:nvSpPr>
          <p:spPr bwMode="auto">
            <a:xfrm>
              <a:off x="9165434" y="376272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5" name="Group 144">
              <a:extLst>
                <a:ext uri="{FF2B5EF4-FFF2-40B4-BE49-F238E27FC236}">
                  <a16:creationId xmlns:a16="http://schemas.microsoft.com/office/drawing/2014/main" id="{5FB59B71-9367-4879-93A5-18F5C4C9D440}"/>
                </a:ext>
              </a:extLst>
            </p:cNvPr>
            <p:cNvGrpSpPr>
              <a:grpSpLocks noChangeAspect="1"/>
            </p:cNvGrpSpPr>
            <p:nvPr/>
          </p:nvGrpSpPr>
          <p:grpSpPr>
            <a:xfrm>
              <a:off x="9299879" y="3921436"/>
              <a:ext cx="224075" cy="175471"/>
              <a:chOff x="-2178049" y="6200634"/>
              <a:chExt cx="295707" cy="231567"/>
            </a:xfrm>
          </p:grpSpPr>
          <p:sp>
            <p:nvSpPr>
              <p:cNvPr id="146" name="Freeform 134">
                <a:extLst>
                  <a:ext uri="{FF2B5EF4-FFF2-40B4-BE49-F238E27FC236}">
                    <a16:creationId xmlns:a16="http://schemas.microsoft.com/office/drawing/2014/main" id="{78B21E1E-9FA1-4670-B6E4-15928D272313}"/>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7" name="Freeform 135">
                <a:extLst>
                  <a:ext uri="{FF2B5EF4-FFF2-40B4-BE49-F238E27FC236}">
                    <a16:creationId xmlns:a16="http://schemas.microsoft.com/office/drawing/2014/main" id="{BB5C2C35-1218-4280-A41B-D554745DD052}"/>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8" name="Group 187">
            <a:extLst>
              <a:ext uri="{FF2B5EF4-FFF2-40B4-BE49-F238E27FC236}">
                <a16:creationId xmlns:a16="http://schemas.microsoft.com/office/drawing/2014/main" id="{899E5854-48BA-410B-8875-5D26D3852ED6}"/>
              </a:ext>
            </a:extLst>
          </p:cNvPr>
          <p:cNvGrpSpPr/>
          <p:nvPr/>
        </p:nvGrpSpPr>
        <p:grpSpPr>
          <a:xfrm>
            <a:off x="3114750" y="1717292"/>
            <a:ext cx="176527" cy="176527"/>
            <a:chOff x="2924491" y="3107360"/>
            <a:chExt cx="492964" cy="492964"/>
          </a:xfrm>
        </p:grpSpPr>
        <p:sp>
          <p:nvSpPr>
            <p:cNvPr id="190" name="Oval 189">
              <a:extLst>
                <a:ext uri="{FF2B5EF4-FFF2-40B4-BE49-F238E27FC236}">
                  <a16:creationId xmlns:a16="http://schemas.microsoft.com/office/drawing/2014/main" id="{51424CAD-9EBF-46DE-BCF1-909038EDE97B}"/>
                </a:ext>
              </a:extLst>
            </p:cNvPr>
            <p:cNvSpPr/>
            <p:nvPr/>
          </p:nvSpPr>
          <p:spPr bwMode="auto">
            <a:xfrm>
              <a:off x="2924491" y="31073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8152880E-1859-4C1E-87CE-24344BD6D5BD}"/>
                </a:ext>
              </a:extLst>
            </p:cNvPr>
            <p:cNvGrpSpPr/>
            <p:nvPr/>
          </p:nvGrpSpPr>
          <p:grpSpPr>
            <a:xfrm>
              <a:off x="3058611" y="3241445"/>
              <a:ext cx="224723" cy="224723"/>
              <a:chOff x="-5014174" y="7084021"/>
              <a:chExt cx="250104" cy="250104"/>
            </a:xfrm>
            <a:solidFill>
              <a:srgbClr val="C00000"/>
            </a:solidFill>
          </p:grpSpPr>
          <p:sp>
            <p:nvSpPr>
              <p:cNvPr id="192" name="Oval 191">
                <a:extLst>
                  <a:ext uri="{FF2B5EF4-FFF2-40B4-BE49-F238E27FC236}">
                    <a16:creationId xmlns:a16="http://schemas.microsoft.com/office/drawing/2014/main" id="{DF14BCE4-FCF6-4E43-A6F3-73EB8C26F8AD}"/>
                  </a:ext>
                </a:extLst>
              </p:cNvPr>
              <p:cNvSpPr/>
              <p:nvPr/>
            </p:nvSpPr>
            <p:spPr bwMode="auto">
              <a:xfrm>
                <a:off x="-5014174" y="7084021"/>
                <a:ext cx="250104" cy="250104"/>
              </a:xfrm>
              <a:prstGeom prst="ellips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3" name="Group 192">
                <a:extLst>
                  <a:ext uri="{FF2B5EF4-FFF2-40B4-BE49-F238E27FC236}">
                    <a16:creationId xmlns:a16="http://schemas.microsoft.com/office/drawing/2014/main" id="{229ACDEA-2283-4F28-9C96-393B642322E7}"/>
                  </a:ext>
                </a:extLst>
              </p:cNvPr>
              <p:cNvGrpSpPr/>
              <p:nvPr/>
            </p:nvGrpSpPr>
            <p:grpSpPr>
              <a:xfrm>
                <a:off x="-4889122" y="7147766"/>
                <a:ext cx="0" cy="122615"/>
                <a:chOff x="5975872" y="2477361"/>
                <a:chExt cx="0" cy="140824"/>
              </a:xfrm>
              <a:grpFill/>
            </p:grpSpPr>
            <p:cxnSp>
              <p:nvCxnSpPr>
                <p:cNvPr id="194" name="Straight Connector 193">
                  <a:extLst>
                    <a:ext uri="{FF2B5EF4-FFF2-40B4-BE49-F238E27FC236}">
                      <a16:creationId xmlns:a16="http://schemas.microsoft.com/office/drawing/2014/main" id="{5007FAE7-7BA6-4833-B662-43CC07E847B8}"/>
                    </a:ext>
                  </a:extLst>
                </p:cNvPr>
                <p:cNvCxnSpPr/>
                <p:nvPr/>
              </p:nvCxnSpPr>
              <p:spPr>
                <a:xfrm flipV="1">
                  <a:off x="5975872" y="2530109"/>
                  <a:ext cx="0" cy="88076"/>
                </a:xfrm>
                <a:prstGeom prst="line">
                  <a:avLst/>
                </a:prstGeom>
                <a:grpFill/>
                <a:ln w="12700" cap="flat">
                  <a:solidFill>
                    <a:srgbClr val="0070C0"/>
                  </a:solidFill>
                  <a:prstDash val="solid"/>
                  <a:miter lim="800000"/>
                  <a:headEnd/>
                  <a:tailEnd/>
                </a:ln>
                <a:extLst/>
              </p:spPr>
            </p:cxnSp>
            <p:cxnSp>
              <p:nvCxnSpPr>
                <p:cNvPr id="195" name="Straight Connector 194">
                  <a:extLst>
                    <a:ext uri="{FF2B5EF4-FFF2-40B4-BE49-F238E27FC236}">
                      <a16:creationId xmlns:a16="http://schemas.microsoft.com/office/drawing/2014/main" id="{9B3F8463-4ED1-4014-8B6B-2CE4BC2F0307}"/>
                    </a:ext>
                  </a:extLst>
                </p:cNvPr>
                <p:cNvCxnSpPr/>
                <p:nvPr/>
              </p:nvCxnSpPr>
              <p:spPr>
                <a:xfrm flipV="1">
                  <a:off x="5975872" y="2477361"/>
                  <a:ext cx="0" cy="27714"/>
                </a:xfrm>
                <a:prstGeom prst="line">
                  <a:avLst/>
                </a:prstGeom>
                <a:grpFill/>
                <a:ln w="12700" cap="flat">
                  <a:solidFill>
                    <a:srgbClr val="0070C0"/>
                  </a:solidFill>
                  <a:prstDash val="solid"/>
                  <a:miter lim="800000"/>
                  <a:headEnd/>
                  <a:tailEnd/>
                </a:ln>
                <a:extLst/>
              </p:spPr>
            </p:cxnSp>
          </p:grpSp>
        </p:grpSp>
      </p:grpSp>
      <p:grpSp>
        <p:nvGrpSpPr>
          <p:cNvPr id="203" name="Group 202">
            <a:extLst>
              <a:ext uri="{FF2B5EF4-FFF2-40B4-BE49-F238E27FC236}">
                <a16:creationId xmlns:a16="http://schemas.microsoft.com/office/drawing/2014/main" id="{5B2E5C64-D4EB-499D-AE05-D839ED1F6677}"/>
              </a:ext>
            </a:extLst>
          </p:cNvPr>
          <p:cNvGrpSpPr/>
          <p:nvPr/>
        </p:nvGrpSpPr>
        <p:grpSpPr>
          <a:xfrm>
            <a:off x="4289694" y="3487587"/>
            <a:ext cx="176527" cy="176527"/>
            <a:chOff x="4061855" y="2883816"/>
            <a:chExt cx="492964" cy="492964"/>
          </a:xfrm>
        </p:grpSpPr>
        <p:sp>
          <p:nvSpPr>
            <p:cNvPr id="205" name="Mobile node 1">
              <a:extLst>
                <a:ext uri="{FF2B5EF4-FFF2-40B4-BE49-F238E27FC236}">
                  <a16:creationId xmlns:a16="http://schemas.microsoft.com/office/drawing/2014/main" id="{EE6035BD-0C97-4973-BF2C-8CAED5E3D543}"/>
                </a:ext>
              </a:extLst>
            </p:cNvPr>
            <p:cNvSpPr/>
            <p:nvPr/>
          </p:nvSpPr>
          <p:spPr bwMode="auto">
            <a:xfrm>
              <a:off x="4061855" y="288381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06" name="Group 205">
              <a:extLst>
                <a:ext uri="{FF2B5EF4-FFF2-40B4-BE49-F238E27FC236}">
                  <a16:creationId xmlns:a16="http://schemas.microsoft.com/office/drawing/2014/main" id="{B5AEEE91-F208-466B-8498-02A633BBA779}"/>
                </a:ext>
              </a:extLst>
            </p:cNvPr>
            <p:cNvGrpSpPr>
              <a:grpSpLocks noChangeAspect="1"/>
            </p:cNvGrpSpPr>
            <p:nvPr/>
          </p:nvGrpSpPr>
          <p:grpSpPr>
            <a:xfrm>
              <a:off x="4222795" y="3037970"/>
              <a:ext cx="179260" cy="184588"/>
              <a:chOff x="11399837" y="5630862"/>
              <a:chExt cx="214292" cy="220663"/>
            </a:xfrm>
            <a:solidFill>
              <a:srgbClr val="C00000"/>
            </a:solidFill>
          </p:grpSpPr>
          <p:sp>
            <p:nvSpPr>
              <p:cNvPr id="207" name="Rectangle 36">
                <a:extLst>
                  <a:ext uri="{FF2B5EF4-FFF2-40B4-BE49-F238E27FC236}">
                    <a16:creationId xmlns:a16="http://schemas.microsoft.com/office/drawing/2014/main" id="{8E9CA619-987E-4F91-B6F3-3B674AA3BE33}"/>
                  </a:ext>
                </a:extLst>
              </p:cNvPr>
              <p:cNvSpPr>
                <a:spLocks noChangeArrowheads="1"/>
              </p:cNvSpPr>
              <p:nvPr/>
            </p:nvSpPr>
            <p:spPr bwMode="auto">
              <a:xfrm>
                <a:off x="11399837" y="5652870"/>
                <a:ext cx="214292" cy="198655"/>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8" name="Line 37">
                <a:extLst>
                  <a:ext uri="{FF2B5EF4-FFF2-40B4-BE49-F238E27FC236}">
                    <a16:creationId xmlns:a16="http://schemas.microsoft.com/office/drawing/2014/main" id="{575EF190-797B-401B-8333-BDE0999A6A19}"/>
                  </a:ext>
                </a:extLst>
              </p:cNvPr>
              <p:cNvSpPr>
                <a:spLocks noChangeShapeType="1"/>
              </p:cNvSpPr>
              <p:nvPr/>
            </p:nvSpPr>
            <p:spPr bwMode="auto">
              <a:xfrm>
                <a:off x="11399837" y="5683566"/>
                <a:ext cx="21429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9" name="Line 38">
                <a:extLst>
                  <a:ext uri="{FF2B5EF4-FFF2-40B4-BE49-F238E27FC236}">
                    <a16:creationId xmlns:a16="http://schemas.microsoft.com/office/drawing/2014/main" id="{5351AEEB-FBE9-4BE4-B18F-02AC62F98748}"/>
                  </a:ext>
                </a:extLst>
              </p:cNvPr>
              <p:cNvSpPr>
                <a:spLocks noChangeShapeType="1"/>
              </p:cNvSpPr>
              <p:nvPr/>
            </p:nvSpPr>
            <p:spPr bwMode="auto">
              <a:xfrm>
                <a:off x="11442116"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0" name="Line 39">
                <a:extLst>
                  <a:ext uri="{FF2B5EF4-FFF2-40B4-BE49-F238E27FC236}">
                    <a16:creationId xmlns:a16="http://schemas.microsoft.com/office/drawing/2014/main" id="{CA54B365-893B-4E47-99DE-672793956DD1}"/>
                  </a:ext>
                </a:extLst>
              </p:cNvPr>
              <p:cNvSpPr>
                <a:spLocks noChangeShapeType="1"/>
              </p:cNvSpPr>
              <p:nvPr/>
            </p:nvSpPr>
            <p:spPr bwMode="auto">
              <a:xfrm>
                <a:off x="11575325"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1" name="Freeform 40">
                <a:extLst>
                  <a:ext uri="{FF2B5EF4-FFF2-40B4-BE49-F238E27FC236}">
                    <a16:creationId xmlns:a16="http://schemas.microsoft.com/office/drawing/2014/main" id="{9F482549-A5EA-423B-B19D-EF30D5F0ED15}"/>
                  </a:ext>
                </a:extLst>
              </p:cNvPr>
              <p:cNvSpPr>
                <a:spLocks/>
              </p:cNvSpPr>
              <p:nvPr/>
            </p:nvSpPr>
            <p:spPr bwMode="auto">
              <a:xfrm>
                <a:off x="11455944" y="5718583"/>
                <a:ext cx="102120" cy="94264"/>
              </a:xfrm>
              <a:custGeom>
                <a:avLst/>
                <a:gdLst>
                  <a:gd name="T0" fmla="*/ 102 w 119"/>
                  <a:gd name="T1" fmla="*/ 66 h 109"/>
                  <a:gd name="T2" fmla="*/ 59 w 119"/>
                  <a:gd name="T3" fmla="*/ 109 h 109"/>
                  <a:gd name="T4" fmla="*/ 16 w 119"/>
                  <a:gd name="T5" fmla="*/ 66 h 109"/>
                  <a:gd name="T6" fmla="*/ 5 w 119"/>
                  <a:gd name="T7" fmla="*/ 55 h 109"/>
                  <a:gd name="T8" fmla="*/ 0 w 119"/>
                  <a:gd name="T9" fmla="*/ 36 h 109"/>
                  <a:gd name="T10" fmla="*/ 36 w 119"/>
                  <a:gd name="T11" fmla="*/ 0 h 109"/>
                  <a:gd name="T12" fmla="*/ 59 w 119"/>
                  <a:gd name="T13" fmla="*/ 9 h 109"/>
                  <a:gd name="T14" fmla="*/ 83 w 119"/>
                  <a:gd name="T15" fmla="*/ 0 h 109"/>
                  <a:gd name="T16" fmla="*/ 119 w 119"/>
                  <a:gd name="T17" fmla="*/ 36 h 109"/>
                  <a:gd name="T18" fmla="*/ 114 w 119"/>
                  <a:gd name="T19" fmla="*/ 55 h 109"/>
                  <a:gd name="T20" fmla="*/ 102 w 119"/>
                  <a:gd name="T21"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09">
                    <a:moveTo>
                      <a:pt x="102" y="66"/>
                    </a:moveTo>
                    <a:cubicBezTo>
                      <a:pt x="59" y="109"/>
                      <a:pt x="59" y="109"/>
                      <a:pt x="59" y="109"/>
                    </a:cubicBezTo>
                    <a:cubicBezTo>
                      <a:pt x="16" y="66"/>
                      <a:pt x="16" y="66"/>
                      <a:pt x="16" y="66"/>
                    </a:cubicBezTo>
                    <a:cubicBezTo>
                      <a:pt x="5" y="55"/>
                      <a:pt x="5" y="55"/>
                      <a:pt x="5" y="55"/>
                    </a:cubicBezTo>
                    <a:cubicBezTo>
                      <a:pt x="2" y="49"/>
                      <a:pt x="0" y="43"/>
                      <a:pt x="0" y="36"/>
                    </a:cubicBezTo>
                    <a:cubicBezTo>
                      <a:pt x="0" y="16"/>
                      <a:pt x="16" y="0"/>
                      <a:pt x="36" y="0"/>
                    </a:cubicBezTo>
                    <a:cubicBezTo>
                      <a:pt x="45" y="0"/>
                      <a:pt x="53" y="3"/>
                      <a:pt x="59" y="9"/>
                    </a:cubicBezTo>
                    <a:cubicBezTo>
                      <a:pt x="66" y="3"/>
                      <a:pt x="74" y="0"/>
                      <a:pt x="83" y="0"/>
                    </a:cubicBezTo>
                    <a:cubicBezTo>
                      <a:pt x="103" y="0"/>
                      <a:pt x="119" y="16"/>
                      <a:pt x="119" y="36"/>
                    </a:cubicBezTo>
                    <a:cubicBezTo>
                      <a:pt x="119" y="43"/>
                      <a:pt x="117" y="49"/>
                      <a:pt x="114" y="55"/>
                    </a:cubicBezTo>
                    <a:lnTo>
                      <a:pt x="102" y="66"/>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36" name="Group 135">
            <a:extLst>
              <a:ext uri="{FF2B5EF4-FFF2-40B4-BE49-F238E27FC236}">
                <a16:creationId xmlns:a16="http://schemas.microsoft.com/office/drawing/2014/main" id="{F80E772E-B0FA-473D-9F16-59B6CFDA9AC4}"/>
              </a:ext>
            </a:extLst>
          </p:cNvPr>
          <p:cNvGrpSpPr/>
          <p:nvPr/>
        </p:nvGrpSpPr>
        <p:grpSpPr>
          <a:xfrm>
            <a:off x="6257490" y="1433180"/>
            <a:ext cx="176527" cy="176527"/>
            <a:chOff x="6330623" y="3776463"/>
            <a:chExt cx="492964" cy="492964"/>
          </a:xfrm>
        </p:grpSpPr>
        <p:sp>
          <p:nvSpPr>
            <p:cNvPr id="138" name="Oval 137">
              <a:extLst>
                <a:ext uri="{FF2B5EF4-FFF2-40B4-BE49-F238E27FC236}">
                  <a16:creationId xmlns:a16="http://schemas.microsoft.com/office/drawing/2014/main" id="{2BB5BB10-6106-4F3F-9D8F-CEE3C49F0A2F}"/>
                </a:ext>
              </a:extLst>
            </p:cNvPr>
            <p:cNvSpPr/>
            <p:nvPr/>
          </p:nvSpPr>
          <p:spPr bwMode="auto">
            <a:xfrm>
              <a:off x="6330623" y="377646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A9D9BA7B-0549-46AE-A93A-7DDCAAA8D552}"/>
                </a:ext>
              </a:extLst>
            </p:cNvPr>
            <p:cNvGrpSpPr>
              <a:grpSpLocks noChangeAspect="1"/>
            </p:cNvGrpSpPr>
            <p:nvPr/>
          </p:nvGrpSpPr>
          <p:grpSpPr>
            <a:xfrm>
              <a:off x="6483387" y="3957835"/>
              <a:ext cx="179260" cy="130151"/>
              <a:chOff x="-4119757" y="5792140"/>
              <a:chExt cx="226376" cy="164360"/>
            </a:xfrm>
          </p:grpSpPr>
          <p:sp>
            <p:nvSpPr>
              <p:cNvPr id="140" name="Rectangle 139">
                <a:extLst>
                  <a:ext uri="{FF2B5EF4-FFF2-40B4-BE49-F238E27FC236}">
                    <a16:creationId xmlns:a16="http://schemas.microsoft.com/office/drawing/2014/main" id="{5A874982-3994-4F3D-A466-3CE308153B8D}"/>
                  </a:ext>
                </a:extLst>
              </p:cNvPr>
              <p:cNvSpPr/>
              <p:nvPr/>
            </p:nvSpPr>
            <p:spPr bwMode="auto">
              <a:xfrm>
                <a:off x="-4119011" y="5792140"/>
                <a:ext cx="224759" cy="164360"/>
              </a:xfrm>
              <a:prstGeom prst="rect">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41" name="Isosceles Triangle 150">
                <a:extLst>
                  <a:ext uri="{FF2B5EF4-FFF2-40B4-BE49-F238E27FC236}">
                    <a16:creationId xmlns:a16="http://schemas.microsoft.com/office/drawing/2014/main" id="{C9530728-51A8-4461-AC85-5BD24AF34C9A}"/>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1" name="Group 220">
            <a:extLst>
              <a:ext uri="{FF2B5EF4-FFF2-40B4-BE49-F238E27FC236}">
                <a16:creationId xmlns:a16="http://schemas.microsoft.com/office/drawing/2014/main" id="{C6BC9E2D-D1A9-4030-8B54-FFF7B71CCACE}"/>
              </a:ext>
            </a:extLst>
          </p:cNvPr>
          <p:cNvGrpSpPr/>
          <p:nvPr/>
        </p:nvGrpSpPr>
        <p:grpSpPr>
          <a:xfrm>
            <a:off x="3302405" y="1352084"/>
            <a:ext cx="176527" cy="176527"/>
            <a:chOff x="1122555" y="3541621"/>
            <a:chExt cx="492964" cy="492964"/>
          </a:xfrm>
        </p:grpSpPr>
        <p:sp>
          <p:nvSpPr>
            <p:cNvPr id="223" name="Oval 222">
              <a:extLst>
                <a:ext uri="{FF2B5EF4-FFF2-40B4-BE49-F238E27FC236}">
                  <a16:creationId xmlns:a16="http://schemas.microsoft.com/office/drawing/2014/main" id="{204A1D7D-406B-499C-86CE-3F0329AC7886}"/>
                </a:ext>
              </a:extLst>
            </p:cNvPr>
            <p:cNvSpPr/>
            <p:nvPr/>
          </p:nvSpPr>
          <p:spPr bwMode="auto">
            <a:xfrm>
              <a:off x="1122555" y="3541621"/>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4" name="Freeform 236">
              <a:extLst>
                <a:ext uri="{FF2B5EF4-FFF2-40B4-BE49-F238E27FC236}">
                  <a16:creationId xmlns:a16="http://schemas.microsoft.com/office/drawing/2014/main" id="{2F0733B9-895E-4889-8CE6-89656EAB6335}"/>
                </a:ext>
              </a:extLst>
            </p:cNvPr>
            <p:cNvSpPr/>
            <p:nvPr/>
          </p:nvSpPr>
          <p:spPr bwMode="auto">
            <a:xfrm>
              <a:off x="1279407" y="3698439"/>
              <a:ext cx="179260" cy="17926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5" name="Group 224">
            <a:extLst>
              <a:ext uri="{FF2B5EF4-FFF2-40B4-BE49-F238E27FC236}">
                <a16:creationId xmlns:a16="http://schemas.microsoft.com/office/drawing/2014/main" id="{2A984E7D-CDD6-4B39-85BC-504CF3FA59CC}"/>
              </a:ext>
            </a:extLst>
          </p:cNvPr>
          <p:cNvGrpSpPr/>
          <p:nvPr/>
        </p:nvGrpSpPr>
        <p:grpSpPr>
          <a:xfrm>
            <a:off x="11075942" y="4129891"/>
            <a:ext cx="176527" cy="176527"/>
            <a:chOff x="10400855" y="2811594"/>
            <a:chExt cx="492964" cy="492964"/>
          </a:xfrm>
        </p:grpSpPr>
        <p:sp>
          <p:nvSpPr>
            <p:cNvPr id="227" name="Oval 226">
              <a:extLst>
                <a:ext uri="{FF2B5EF4-FFF2-40B4-BE49-F238E27FC236}">
                  <a16:creationId xmlns:a16="http://schemas.microsoft.com/office/drawing/2014/main" id="{CDD1515C-688E-46C5-AD57-8FAC0C23FED7}"/>
                </a:ext>
              </a:extLst>
            </p:cNvPr>
            <p:cNvSpPr/>
            <p:nvPr/>
          </p:nvSpPr>
          <p:spPr bwMode="auto">
            <a:xfrm>
              <a:off x="10400855" y="281159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28" name="Group 28">
              <a:extLst>
                <a:ext uri="{FF2B5EF4-FFF2-40B4-BE49-F238E27FC236}">
                  <a16:creationId xmlns:a16="http://schemas.microsoft.com/office/drawing/2014/main" id="{9A88D517-0F8D-40FE-950D-9572FF6D170B}"/>
                </a:ext>
              </a:extLst>
            </p:cNvPr>
            <p:cNvGrpSpPr>
              <a:grpSpLocks noChangeAspect="1"/>
            </p:cNvGrpSpPr>
            <p:nvPr/>
          </p:nvGrpSpPr>
          <p:grpSpPr bwMode="auto">
            <a:xfrm>
              <a:off x="10557707" y="3003059"/>
              <a:ext cx="179260" cy="109965"/>
              <a:chOff x="5219" y="2831"/>
              <a:chExt cx="238" cy="146"/>
            </a:xfrm>
          </p:grpSpPr>
          <p:sp>
            <p:nvSpPr>
              <p:cNvPr id="229" name="Line 29">
                <a:extLst>
                  <a:ext uri="{FF2B5EF4-FFF2-40B4-BE49-F238E27FC236}">
                    <a16:creationId xmlns:a16="http://schemas.microsoft.com/office/drawing/2014/main" id="{90A8D5F8-0DF8-4DF5-8203-02238FC8F7B2}"/>
                  </a:ext>
                </a:extLst>
              </p:cNvPr>
              <p:cNvSpPr>
                <a:spLocks noChangeShapeType="1"/>
              </p:cNvSpPr>
              <p:nvPr/>
            </p:nvSpPr>
            <p:spPr bwMode="auto">
              <a:xfrm>
                <a:off x="5219" y="2870"/>
                <a:ext cx="0" cy="6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0" name="Line 30">
                <a:extLst>
                  <a:ext uri="{FF2B5EF4-FFF2-40B4-BE49-F238E27FC236}">
                    <a16:creationId xmlns:a16="http://schemas.microsoft.com/office/drawing/2014/main" id="{49A67C66-65FB-42F6-B37F-6800BCB9B563}"/>
                  </a:ext>
                </a:extLst>
              </p:cNvPr>
              <p:cNvSpPr>
                <a:spLocks noChangeShapeType="1"/>
              </p:cNvSpPr>
              <p:nvPr/>
            </p:nvSpPr>
            <p:spPr bwMode="auto">
              <a:xfrm>
                <a:off x="5219" y="2865"/>
                <a:ext cx="0" cy="63"/>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1" name="Freeform 31">
                <a:extLst>
                  <a:ext uri="{FF2B5EF4-FFF2-40B4-BE49-F238E27FC236}">
                    <a16:creationId xmlns:a16="http://schemas.microsoft.com/office/drawing/2014/main" id="{0ED43367-A8A5-4042-9E51-09A1395E48C5}"/>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2" name="Freeform 32">
                <a:extLst>
                  <a:ext uri="{FF2B5EF4-FFF2-40B4-BE49-F238E27FC236}">
                    <a16:creationId xmlns:a16="http://schemas.microsoft.com/office/drawing/2014/main" id="{1A5555D9-1FB8-4227-8026-AD91848A7EB8}"/>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 name="Group 5">
            <a:extLst>
              <a:ext uri="{FF2B5EF4-FFF2-40B4-BE49-F238E27FC236}">
                <a16:creationId xmlns:a16="http://schemas.microsoft.com/office/drawing/2014/main" id="{37F620D3-1C72-4E72-9929-1060284586A7}"/>
              </a:ext>
            </a:extLst>
          </p:cNvPr>
          <p:cNvGrpSpPr/>
          <p:nvPr/>
        </p:nvGrpSpPr>
        <p:grpSpPr>
          <a:xfrm>
            <a:off x="8998678" y="2341792"/>
            <a:ext cx="176527" cy="176527"/>
            <a:chOff x="5212315" y="2167162"/>
            <a:chExt cx="492964" cy="492964"/>
          </a:xfrm>
        </p:grpSpPr>
        <p:grpSp>
          <p:nvGrpSpPr>
            <p:cNvPr id="111" name="Group 110">
              <a:extLst>
                <a:ext uri="{FF2B5EF4-FFF2-40B4-BE49-F238E27FC236}">
                  <a16:creationId xmlns:a16="http://schemas.microsoft.com/office/drawing/2014/main" id="{74F7C7DB-C668-41C9-8693-F39614A1A268}"/>
                </a:ext>
              </a:extLst>
            </p:cNvPr>
            <p:cNvGrpSpPr/>
            <p:nvPr/>
          </p:nvGrpSpPr>
          <p:grpSpPr>
            <a:xfrm>
              <a:off x="5406871" y="2308167"/>
              <a:ext cx="103879" cy="33003"/>
              <a:chOff x="6531429" y="4365270"/>
              <a:chExt cx="176213" cy="55984"/>
            </a:xfrm>
          </p:grpSpPr>
          <p:cxnSp>
            <p:nvCxnSpPr>
              <p:cNvPr id="112" name="Straight Connector 111">
                <a:extLst>
                  <a:ext uri="{FF2B5EF4-FFF2-40B4-BE49-F238E27FC236}">
                    <a16:creationId xmlns:a16="http://schemas.microsoft.com/office/drawing/2014/main" id="{06C9D2D8-6C55-4F06-A722-15E6E33CA57D}"/>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13" name="Straight Connector 112">
                <a:extLst>
                  <a:ext uri="{FF2B5EF4-FFF2-40B4-BE49-F238E27FC236}">
                    <a16:creationId xmlns:a16="http://schemas.microsoft.com/office/drawing/2014/main" id="{4F2C38DC-76C8-41A8-8DC4-1B6D4A1BF0A4}"/>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nvGrpSpPr>
            <p:cNvPr id="4" name="Group 3">
              <a:extLst>
                <a:ext uri="{FF2B5EF4-FFF2-40B4-BE49-F238E27FC236}">
                  <a16:creationId xmlns:a16="http://schemas.microsoft.com/office/drawing/2014/main" id="{34B13D15-FBA0-419A-ACE7-8A335FA81978}"/>
                </a:ext>
              </a:extLst>
            </p:cNvPr>
            <p:cNvGrpSpPr/>
            <p:nvPr/>
          </p:nvGrpSpPr>
          <p:grpSpPr>
            <a:xfrm>
              <a:off x="5212315" y="2167162"/>
              <a:ext cx="492964" cy="492964"/>
              <a:chOff x="5212315" y="1897094"/>
              <a:chExt cx="492964" cy="492964"/>
            </a:xfrm>
          </p:grpSpPr>
          <p:grpSp>
            <p:nvGrpSpPr>
              <p:cNvPr id="287" name="Group 286">
                <a:extLst>
                  <a:ext uri="{FF2B5EF4-FFF2-40B4-BE49-F238E27FC236}">
                    <a16:creationId xmlns:a16="http://schemas.microsoft.com/office/drawing/2014/main" id="{80D3F510-E459-4734-B010-773B8DCA1442}"/>
                  </a:ext>
                </a:extLst>
              </p:cNvPr>
              <p:cNvGrpSpPr/>
              <p:nvPr/>
            </p:nvGrpSpPr>
            <p:grpSpPr>
              <a:xfrm>
                <a:off x="5212315" y="1897094"/>
                <a:ext cx="492964" cy="492964"/>
                <a:chOff x="4977846" y="2162676"/>
                <a:chExt cx="492964" cy="492964"/>
              </a:xfrm>
            </p:grpSpPr>
            <p:sp>
              <p:nvSpPr>
                <p:cNvPr id="288" name="Oval 287">
                  <a:extLst>
                    <a:ext uri="{FF2B5EF4-FFF2-40B4-BE49-F238E27FC236}">
                      <a16:creationId xmlns:a16="http://schemas.microsoft.com/office/drawing/2014/main" id="{DE98EC26-5D13-46E0-8A37-7BE54B677D66}"/>
                    </a:ext>
                  </a:extLst>
                </p:cNvPr>
                <p:cNvSpPr/>
                <p:nvPr/>
              </p:nvSpPr>
              <p:spPr bwMode="auto">
                <a:xfrm>
                  <a:off x="4977846" y="216267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9" name="Group 288">
                  <a:extLst>
                    <a:ext uri="{FF2B5EF4-FFF2-40B4-BE49-F238E27FC236}">
                      <a16:creationId xmlns:a16="http://schemas.microsoft.com/office/drawing/2014/main" id="{B3B3E35B-0953-4EF9-AE1C-30E49A2A5F2E}"/>
                    </a:ext>
                  </a:extLst>
                </p:cNvPr>
                <p:cNvGrpSpPr/>
                <p:nvPr/>
              </p:nvGrpSpPr>
              <p:grpSpPr>
                <a:xfrm>
                  <a:off x="5170646" y="2312865"/>
                  <a:ext cx="103879" cy="33003"/>
                  <a:chOff x="6531429" y="4365270"/>
                  <a:chExt cx="176213" cy="55984"/>
                </a:xfrm>
              </p:grpSpPr>
              <p:cxnSp>
                <p:nvCxnSpPr>
                  <p:cNvPr id="290" name="Straight Connector 289">
                    <a:extLst>
                      <a:ext uri="{FF2B5EF4-FFF2-40B4-BE49-F238E27FC236}">
                        <a16:creationId xmlns:a16="http://schemas.microsoft.com/office/drawing/2014/main" id="{735110E5-1AAF-430D-931E-8223095A7E85}"/>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291" name="Straight Connector 290">
                    <a:extLst>
                      <a:ext uri="{FF2B5EF4-FFF2-40B4-BE49-F238E27FC236}">
                        <a16:creationId xmlns:a16="http://schemas.microsoft.com/office/drawing/2014/main" id="{44FF571D-201E-4D9D-B956-98A01E4E0E5D}"/>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sp>
            <p:nvSpPr>
              <p:cNvPr id="292" name="Freeform 16">
                <a:extLst>
                  <a:ext uri="{FF2B5EF4-FFF2-40B4-BE49-F238E27FC236}">
                    <a16:creationId xmlns:a16="http://schemas.microsoft.com/office/drawing/2014/main" id="{B86F007E-EDA2-4FEF-B6E5-41F01FD66E5F}"/>
                  </a:ext>
                </a:extLst>
              </p:cNvPr>
              <p:cNvSpPr>
                <a:spLocks/>
              </p:cNvSpPr>
              <p:nvPr/>
            </p:nvSpPr>
            <p:spPr bwMode="auto">
              <a:xfrm>
                <a:off x="5367589" y="2062186"/>
                <a:ext cx="175387" cy="161808"/>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17">
                <a:extLst>
                  <a:ext uri="{FF2B5EF4-FFF2-40B4-BE49-F238E27FC236}">
                    <a16:creationId xmlns:a16="http://schemas.microsoft.com/office/drawing/2014/main" id="{DC980CF2-CA0B-477C-8BF2-0D9BA4841878}"/>
                  </a:ext>
                </a:extLst>
              </p:cNvPr>
              <p:cNvSpPr>
                <a:spLocks noChangeShapeType="1"/>
              </p:cNvSpPr>
              <p:nvPr/>
            </p:nvSpPr>
            <p:spPr bwMode="auto">
              <a:xfrm flipH="1">
                <a:off x="5369972" y="2097396"/>
                <a:ext cx="177650"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 name="Group 2">
            <a:extLst>
              <a:ext uri="{FF2B5EF4-FFF2-40B4-BE49-F238E27FC236}">
                <a16:creationId xmlns:a16="http://schemas.microsoft.com/office/drawing/2014/main" id="{2DF968CC-0FA4-4B33-B722-5A8C0A73A972}"/>
              </a:ext>
            </a:extLst>
          </p:cNvPr>
          <p:cNvGrpSpPr/>
          <p:nvPr/>
        </p:nvGrpSpPr>
        <p:grpSpPr>
          <a:xfrm>
            <a:off x="402619" y="4186239"/>
            <a:ext cx="6105855" cy="2697661"/>
            <a:chOff x="402619" y="4186239"/>
            <a:chExt cx="6105855" cy="2697661"/>
          </a:xfrm>
        </p:grpSpPr>
        <p:sp>
          <p:nvSpPr>
            <p:cNvPr id="213" name="TextBox 212">
              <a:extLst>
                <a:ext uri="{FF2B5EF4-FFF2-40B4-BE49-F238E27FC236}">
                  <a16:creationId xmlns:a16="http://schemas.microsoft.com/office/drawing/2014/main" id="{23973576-A92C-4E3C-8CC6-BE2C7FC64727}"/>
                </a:ext>
              </a:extLst>
            </p:cNvPr>
            <p:cNvSpPr txBox="1"/>
            <p:nvPr/>
          </p:nvSpPr>
          <p:spPr>
            <a:xfrm>
              <a:off x="402619" y="4186239"/>
              <a:ext cx="2394414" cy="2697661"/>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930"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rPr>
                <a:t>42</a:t>
              </a:r>
              <a:r>
                <a:rPr kumimoji="0" lang="en-US" sz="16930" b="0" i="0" u="none" strike="noStrike" kern="0" cap="none" spc="-8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endParaRPr kumimoji="0" lang="en-US" sz="4896"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5831868"/>
              <a:ext cx="3728841" cy="665259"/>
            </a:xfrm>
            <a:prstGeom prst="rect">
              <a:avLst/>
            </a:prstGeom>
          </p:spPr>
          <p:txBody>
            <a:bodyPr wrap="none">
              <a:spAutoFit/>
            </a:bodyPr>
            <a:lstStyle/>
            <a:p>
              <a:pPr marL="0" marR="0" lvl="0" indent="0" algn="l" defTabSz="932597" rtl="0"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Azure regions</a:t>
              </a:r>
              <a:r>
                <a:rPr kumimoji="0" lang="en-US" sz="4000"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6</a:t>
              </a:r>
              <a:endParaRPr kumimoji="0" lang="en-US" sz="4488"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306" name="Freeform 6">
            <a:extLst>
              <a:ext uri="{FF2B5EF4-FFF2-40B4-BE49-F238E27FC236}">
                <a16:creationId xmlns:a16="http://schemas.microsoft.com/office/drawing/2014/main" id="{A28BFA25-81A6-43AD-89BB-31033A6166CC}"/>
              </a:ext>
            </a:extLst>
          </p:cNvPr>
          <p:cNvSpPr>
            <a:spLocks noEditPoints="1"/>
          </p:cNvSpPr>
          <p:nvPr/>
        </p:nvSpPr>
        <p:spPr bwMode="auto">
          <a:xfrm>
            <a:off x="656406"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accent4"/>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7" name="Oval 306">
            <a:extLst>
              <a:ext uri="{FF2B5EF4-FFF2-40B4-BE49-F238E27FC236}">
                <a16:creationId xmlns:a16="http://schemas.microsoft.com/office/drawing/2014/main" id="{C5093584-326F-4FE5-95B8-A17FA4A225CA}"/>
              </a:ext>
            </a:extLst>
          </p:cNvPr>
          <p:cNvSpPr/>
          <p:nvPr/>
        </p:nvSpPr>
        <p:spPr bwMode="auto">
          <a:xfrm>
            <a:off x="9414504" y="313445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8" name="Oval 307">
            <a:extLst>
              <a:ext uri="{FF2B5EF4-FFF2-40B4-BE49-F238E27FC236}">
                <a16:creationId xmlns:a16="http://schemas.microsoft.com/office/drawing/2014/main" id="{D0C9F3BA-F36E-455D-8B48-B9338B38DE05}"/>
              </a:ext>
            </a:extLst>
          </p:cNvPr>
          <p:cNvSpPr/>
          <p:nvPr/>
        </p:nvSpPr>
        <p:spPr bwMode="auto">
          <a:xfrm>
            <a:off x="9709739" y="172273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9" name="Oval 308">
            <a:extLst>
              <a:ext uri="{FF2B5EF4-FFF2-40B4-BE49-F238E27FC236}">
                <a16:creationId xmlns:a16="http://schemas.microsoft.com/office/drawing/2014/main" id="{64510E59-1DD2-4AB1-B342-1DCB2E025EFC}"/>
              </a:ext>
            </a:extLst>
          </p:cNvPr>
          <p:cNvSpPr/>
          <p:nvPr/>
        </p:nvSpPr>
        <p:spPr bwMode="auto">
          <a:xfrm>
            <a:off x="9781506" y="117689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0" name="Oval 309">
            <a:extLst>
              <a:ext uri="{FF2B5EF4-FFF2-40B4-BE49-F238E27FC236}">
                <a16:creationId xmlns:a16="http://schemas.microsoft.com/office/drawing/2014/main" id="{ED14B84F-FEAA-427E-942B-9799F754A4F6}"/>
              </a:ext>
            </a:extLst>
          </p:cNvPr>
          <p:cNvSpPr/>
          <p:nvPr/>
        </p:nvSpPr>
        <p:spPr bwMode="auto">
          <a:xfrm>
            <a:off x="8627910" y="207573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1" name="Oval 310">
            <a:extLst>
              <a:ext uri="{FF2B5EF4-FFF2-40B4-BE49-F238E27FC236}">
                <a16:creationId xmlns:a16="http://schemas.microsoft.com/office/drawing/2014/main" id="{3B96CE0C-251B-402A-ABD3-21F55C3385D2}"/>
              </a:ext>
            </a:extLst>
          </p:cNvPr>
          <p:cNvSpPr/>
          <p:nvPr/>
        </p:nvSpPr>
        <p:spPr bwMode="auto">
          <a:xfrm>
            <a:off x="8936718" y="223869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2" name="Oval 311">
            <a:extLst>
              <a:ext uri="{FF2B5EF4-FFF2-40B4-BE49-F238E27FC236}">
                <a16:creationId xmlns:a16="http://schemas.microsoft.com/office/drawing/2014/main" id="{80DC0D10-0B48-4EBB-827D-EE5F66A6A5B2}"/>
              </a:ext>
            </a:extLst>
          </p:cNvPr>
          <p:cNvSpPr/>
          <p:nvPr/>
        </p:nvSpPr>
        <p:spPr bwMode="auto">
          <a:xfrm>
            <a:off x="6256538" y="147810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3" name="Oval 312">
            <a:extLst>
              <a:ext uri="{FF2B5EF4-FFF2-40B4-BE49-F238E27FC236}">
                <a16:creationId xmlns:a16="http://schemas.microsoft.com/office/drawing/2014/main" id="{69C5495C-D3D3-4E5A-BFF5-E7C74A3112F2}"/>
              </a:ext>
            </a:extLst>
          </p:cNvPr>
          <p:cNvSpPr/>
          <p:nvPr/>
        </p:nvSpPr>
        <p:spPr bwMode="auto">
          <a:xfrm>
            <a:off x="5820376" y="143563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4" name="Oval 313">
            <a:extLst>
              <a:ext uri="{FF2B5EF4-FFF2-40B4-BE49-F238E27FC236}">
                <a16:creationId xmlns:a16="http://schemas.microsoft.com/office/drawing/2014/main" id="{43E54995-B06F-474B-ACBE-9ABE2B390AB1}"/>
              </a:ext>
            </a:extLst>
          </p:cNvPr>
          <p:cNvSpPr/>
          <p:nvPr/>
        </p:nvSpPr>
        <p:spPr bwMode="auto">
          <a:xfrm>
            <a:off x="4384720" y="350199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5" name="Oval 314">
            <a:extLst>
              <a:ext uri="{FF2B5EF4-FFF2-40B4-BE49-F238E27FC236}">
                <a16:creationId xmlns:a16="http://schemas.microsoft.com/office/drawing/2014/main" id="{053265C4-FABE-4746-9289-FDD66ED32072}"/>
              </a:ext>
            </a:extLst>
          </p:cNvPr>
          <p:cNvSpPr/>
          <p:nvPr/>
        </p:nvSpPr>
        <p:spPr bwMode="auto">
          <a:xfrm>
            <a:off x="2687297" y="164203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6" name="Oval 315">
            <a:extLst>
              <a:ext uri="{FF2B5EF4-FFF2-40B4-BE49-F238E27FC236}">
                <a16:creationId xmlns:a16="http://schemas.microsoft.com/office/drawing/2014/main" id="{C0BDBE64-2533-4B48-BDC3-8D1EAA600478}"/>
              </a:ext>
            </a:extLst>
          </p:cNvPr>
          <p:cNvSpPr/>
          <p:nvPr/>
        </p:nvSpPr>
        <p:spPr bwMode="auto">
          <a:xfrm>
            <a:off x="2781737" y="129727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7" name="Oval 316">
            <a:extLst>
              <a:ext uri="{FF2B5EF4-FFF2-40B4-BE49-F238E27FC236}">
                <a16:creationId xmlns:a16="http://schemas.microsoft.com/office/drawing/2014/main" id="{258F516B-BAE3-4C4B-B550-69AE05DD2889}"/>
              </a:ext>
            </a:extLst>
          </p:cNvPr>
          <p:cNvSpPr/>
          <p:nvPr/>
        </p:nvSpPr>
        <p:spPr bwMode="auto">
          <a:xfrm>
            <a:off x="1817328" y="13482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8" name="Oval 317">
            <a:extLst>
              <a:ext uri="{FF2B5EF4-FFF2-40B4-BE49-F238E27FC236}">
                <a16:creationId xmlns:a16="http://schemas.microsoft.com/office/drawing/2014/main" id="{477D6D6F-F90D-4457-B58C-BED063A75B8B}"/>
              </a:ext>
            </a:extLst>
          </p:cNvPr>
          <p:cNvSpPr/>
          <p:nvPr/>
        </p:nvSpPr>
        <p:spPr bwMode="auto">
          <a:xfrm>
            <a:off x="325135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9" name="Oval 318">
            <a:extLst>
              <a:ext uri="{FF2B5EF4-FFF2-40B4-BE49-F238E27FC236}">
                <a16:creationId xmlns:a16="http://schemas.microsoft.com/office/drawing/2014/main" id="{6A3EADB1-2A40-4330-9F9D-D3328E99CBF2}"/>
              </a:ext>
            </a:extLst>
          </p:cNvPr>
          <p:cNvSpPr/>
          <p:nvPr/>
        </p:nvSpPr>
        <p:spPr bwMode="auto">
          <a:xfrm>
            <a:off x="2441277" y="19273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0" name="Oval 319">
            <a:extLst>
              <a:ext uri="{FF2B5EF4-FFF2-40B4-BE49-F238E27FC236}">
                <a16:creationId xmlns:a16="http://schemas.microsoft.com/office/drawing/2014/main" id="{0C753880-CD96-4859-ADCD-389265DC0B1D}"/>
              </a:ext>
            </a:extLst>
          </p:cNvPr>
          <p:cNvSpPr/>
          <p:nvPr/>
        </p:nvSpPr>
        <p:spPr bwMode="auto">
          <a:xfrm>
            <a:off x="1788575" y="1735415"/>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1" name="Oval 320">
            <a:extLst>
              <a:ext uri="{FF2B5EF4-FFF2-40B4-BE49-F238E27FC236}">
                <a16:creationId xmlns:a16="http://schemas.microsoft.com/office/drawing/2014/main" id="{219D6CBB-A0DF-4190-A4A9-95137B73E2F3}"/>
              </a:ext>
            </a:extLst>
          </p:cNvPr>
          <p:cNvSpPr/>
          <p:nvPr/>
        </p:nvSpPr>
        <p:spPr bwMode="auto">
          <a:xfrm>
            <a:off x="10614256" y="125903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2" name="Oval 321">
            <a:extLst>
              <a:ext uri="{FF2B5EF4-FFF2-40B4-BE49-F238E27FC236}">
                <a16:creationId xmlns:a16="http://schemas.microsoft.com/office/drawing/2014/main" id="{9AEE397A-16B9-4AE9-883B-049C46DECA7D}"/>
              </a:ext>
            </a:extLst>
          </p:cNvPr>
          <p:cNvSpPr/>
          <p:nvPr/>
        </p:nvSpPr>
        <p:spPr bwMode="auto">
          <a:xfrm>
            <a:off x="10356603" y="164798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3" name="Oval 322">
            <a:extLst>
              <a:ext uri="{FF2B5EF4-FFF2-40B4-BE49-F238E27FC236}">
                <a16:creationId xmlns:a16="http://schemas.microsoft.com/office/drawing/2014/main" id="{DC84436B-8B86-4E3F-9BE0-D08C26796528}"/>
              </a:ext>
            </a:extLst>
          </p:cNvPr>
          <p:cNvSpPr/>
          <p:nvPr/>
        </p:nvSpPr>
        <p:spPr bwMode="auto">
          <a:xfrm>
            <a:off x="11043639" y="406702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4" name="Oval 323">
            <a:extLst>
              <a:ext uri="{FF2B5EF4-FFF2-40B4-BE49-F238E27FC236}">
                <a16:creationId xmlns:a16="http://schemas.microsoft.com/office/drawing/2014/main" id="{4A3A4EB8-1527-4B98-BB47-74A14F61AF23}"/>
              </a:ext>
            </a:extLst>
          </p:cNvPr>
          <p:cNvSpPr/>
          <p:nvPr/>
        </p:nvSpPr>
        <p:spPr bwMode="auto">
          <a:xfrm>
            <a:off x="10777048" y="435585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5" name="Oval 324">
            <a:extLst>
              <a:ext uri="{FF2B5EF4-FFF2-40B4-BE49-F238E27FC236}">
                <a16:creationId xmlns:a16="http://schemas.microsoft.com/office/drawing/2014/main" id="{FA75C8F4-6B84-4A9A-BD57-B451418BC1CC}"/>
              </a:ext>
            </a:extLst>
          </p:cNvPr>
          <p:cNvSpPr/>
          <p:nvPr/>
        </p:nvSpPr>
        <p:spPr bwMode="auto">
          <a:xfrm>
            <a:off x="9555335" y="205191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6" name="Oval 325">
            <a:extLst>
              <a:ext uri="{FF2B5EF4-FFF2-40B4-BE49-F238E27FC236}">
                <a16:creationId xmlns:a16="http://schemas.microsoft.com/office/drawing/2014/main" id="{4D9EC9E9-ECB1-49F4-9EF9-FE3031C18868}"/>
              </a:ext>
            </a:extLst>
          </p:cNvPr>
          <p:cNvSpPr/>
          <p:nvPr/>
        </p:nvSpPr>
        <p:spPr bwMode="auto">
          <a:xfrm>
            <a:off x="2417308" y="153338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7" name="Oval 326">
            <a:extLst>
              <a:ext uri="{FF2B5EF4-FFF2-40B4-BE49-F238E27FC236}">
                <a16:creationId xmlns:a16="http://schemas.microsoft.com/office/drawing/2014/main" id="{77109A51-76B1-4E59-B654-37B542348E01}"/>
              </a:ext>
            </a:extLst>
          </p:cNvPr>
          <p:cNvSpPr/>
          <p:nvPr/>
        </p:nvSpPr>
        <p:spPr bwMode="auto">
          <a:xfrm>
            <a:off x="8718327" y="258370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8" name="Oval 327">
            <a:extLst>
              <a:ext uri="{FF2B5EF4-FFF2-40B4-BE49-F238E27FC236}">
                <a16:creationId xmlns:a16="http://schemas.microsoft.com/office/drawing/2014/main" id="{A54928E5-2C9D-47CC-94E1-9CB2AFD9E4EE}"/>
              </a:ext>
            </a:extLst>
          </p:cNvPr>
          <p:cNvSpPr/>
          <p:nvPr/>
        </p:nvSpPr>
        <p:spPr bwMode="auto">
          <a:xfrm>
            <a:off x="3010728" y="174787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9" name="Oval 328">
            <a:extLst>
              <a:ext uri="{FF2B5EF4-FFF2-40B4-BE49-F238E27FC236}">
                <a16:creationId xmlns:a16="http://schemas.microsoft.com/office/drawing/2014/main" id="{37CB2DD6-A2AD-45F1-8575-2318321A61EA}"/>
              </a:ext>
            </a:extLst>
          </p:cNvPr>
          <p:cNvSpPr/>
          <p:nvPr/>
        </p:nvSpPr>
        <p:spPr bwMode="auto">
          <a:xfrm>
            <a:off x="3110444" y="156468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0" name="Oval 329">
            <a:extLst>
              <a:ext uri="{FF2B5EF4-FFF2-40B4-BE49-F238E27FC236}">
                <a16:creationId xmlns:a16="http://schemas.microsoft.com/office/drawing/2014/main" id="{F918CD92-9062-4E50-8112-C7907437F723}"/>
              </a:ext>
            </a:extLst>
          </p:cNvPr>
          <p:cNvSpPr/>
          <p:nvPr/>
        </p:nvSpPr>
        <p:spPr bwMode="auto">
          <a:xfrm>
            <a:off x="5752298" y="116655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1" name="Oval 330">
            <a:extLst>
              <a:ext uri="{FF2B5EF4-FFF2-40B4-BE49-F238E27FC236}">
                <a16:creationId xmlns:a16="http://schemas.microsoft.com/office/drawing/2014/main" id="{107E42C2-73AA-477B-89C5-A534D0B0BA40}"/>
              </a:ext>
            </a:extLst>
          </p:cNvPr>
          <p:cNvSpPr/>
          <p:nvPr/>
        </p:nvSpPr>
        <p:spPr bwMode="auto">
          <a:xfrm>
            <a:off x="621342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2" name="Oval 331">
            <a:extLst>
              <a:ext uri="{FF2B5EF4-FFF2-40B4-BE49-F238E27FC236}">
                <a16:creationId xmlns:a16="http://schemas.microsoft.com/office/drawing/2014/main" id="{71ADBBA4-C6FC-4A46-B1E6-BA5BDF583B9E}"/>
              </a:ext>
            </a:extLst>
          </p:cNvPr>
          <p:cNvSpPr/>
          <p:nvPr/>
        </p:nvSpPr>
        <p:spPr bwMode="auto">
          <a:xfrm>
            <a:off x="6038457" y="160468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3" name="Oval 332">
            <a:extLst>
              <a:ext uri="{FF2B5EF4-FFF2-40B4-BE49-F238E27FC236}">
                <a16:creationId xmlns:a16="http://schemas.microsoft.com/office/drawing/2014/main" id="{CA2439AA-B47B-43C2-85DA-4742D3F5D36B}"/>
              </a:ext>
            </a:extLst>
          </p:cNvPr>
          <p:cNvSpPr/>
          <p:nvPr/>
        </p:nvSpPr>
        <p:spPr bwMode="auto">
          <a:xfrm>
            <a:off x="6038457" y="118362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2" name="Oval 221">
            <a:extLst/>
          </p:cNvPr>
          <p:cNvSpPr/>
          <p:nvPr/>
        </p:nvSpPr>
        <p:spPr bwMode="auto">
          <a:xfrm>
            <a:off x="6431689" y="415937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6" name="Oval 225">
            <a:extLst/>
          </p:cNvPr>
          <p:cNvSpPr/>
          <p:nvPr/>
        </p:nvSpPr>
        <p:spPr bwMode="auto">
          <a:xfrm>
            <a:off x="6703661" y="398681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34" name="Oval 233">
            <a:extLst/>
          </p:cNvPr>
          <p:cNvSpPr/>
          <p:nvPr/>
        </p:nvSpPr>
        <p:spPr bwMode="auto">
          <a:xfrm>
            <a:off x="5585866" y="119804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53" name="Oval 252">
            <a:extLst/>
          </p:cNvPr>
          <p:cNvSpPr/>
          <p:nvPr/>
        </p:nvSpPr>
        <p:spPr bwMode="auto">
          <a:xfrm>
            <a:off x="6058944" y="142926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6802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A09F9E-B982-4EDC-89F9-A82FE60BCD42}"/>
              </a:ext>
            </a:extLst>
          </p:cNvPr>
          <p:cNvSpPr/>
          <p:nvPr/>
        </p:nvSpPr>
        <p:spPr bwMode="auto">
          <a:xfrm>
            <a:off x="-5188" y="-1"/>
            <a:ext cx="12441663" cy="146470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5" name="Group 484"/>
          <p:cNvGrpSpPr/>
          <p:nvPr/>
        </p:nvGrpSpPr>
        <p:grpSpPr>
          <a:xfrm>
            <a:off x="5523644" y="4313836"/>
            <a:ext cx="811636" cy="975005"/>
            <a:chOff x="5353050" y="4231376"/>
            <a:chExt cx="795794" cy="955974"/>
          </a:xfrm>
        </p:grpSpPr>
        <p:pic>
          <p:nvPicPr>
            <p:cNvPr id="510"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HIPAA/ HITECH Act</a:t>
              </a:r>
            </a:p>
          </p:txBody>
        </p:sp>
      </p:grpSp>
      <p:grpSp>
        <p:nvGrpSpPr>
          <p:cNvPr id="480" name="Group 479"/>
          <p:cNvGrpSpPr/>
          <p:nvPr/>
        </p:nvGrpSpPr>
        <p:grpSpPr>
          <a:xfrm>
            <a:off x="9975260" y="4372346"/>
            <a:ext cx="756953" cy="851230"/>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FERPA</a:t>
              </a:r>
            </a:p>
          </p:txBody>
        </p:sp>
        <p:pic>
          <p:nvPicPr>
            <p:cNvPr id="517" name="Picture 516"/>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35197" y="4288743"/>
              <a:ext cx="430678" cy="430678"/>
            </a:xfrm>
            <a:prstGeom prst="rect">
              <a:avLst/>
            </a:prstGeom>
          </p:spPr>
        </p:pic>
      </p:grpSp>
      <p:grpSp>
        <p:nvGrpSpPr>
          <p:cNvPr id="483" name="Group 482"/>
          <p:cNvGrpSpPr/>
          <p:nvPr/>
        </p:nvGrpSpPr>
        <p:grpSpPr>
          <a:xfrm>
            <a:off x="7154942" y="4476946"/>
            <a:ext cx="1094143" cy="811895"/>
            <a:chOff x="6966794" y="4391302"/>
            <a:chExt cx="1072787" cy="796048"/>
          </a:xfrm>
        </p:grpSpPr>
        <p:pic>
          <p:nvPicPr>
            <p:cNvPr id="514" name="Picture 513"/>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GxP</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21 CFR Part 11</a:t>
              </a:r>
            </a:p>
          </p:txBody>
        </p:sp>
      </p:grpSp>
      <p:grpSp>
        <p:nvGrpSpPr>
          <p:cNvPr id="8" name="Group 7"/>
          <p:cNvGrpSpPr/>
          <p:nvPr/>
        </p:nvGrpSpPr>
        <p:grpSpPr>
          <a:xfrm>
            <a:off x="846317" y="1808971"/>
            <a:ext cx="677066" cy="979726"/>
            <a:chOff x="940890" y="1247158"/>
            <a:chExt cx="663850" cy="960603"/>
          </a:xfrm>
        </p:grpSpPr>
        <p:pic>
          <p:nvPicPr>
            <p:cNvPr id="537" name="Picture 5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90" y="1247158"/>
              <a:ext cx="663850" cy="665254"/>
            </a:xfrm>
            <a:prstGeom prst="rect">
              <a:avLst/>
            </a:prstGeom>
          </p:spPr>
        </p:pic>
        <p:sp>
          <p:nvSpPr>
            <p:cNvPr id="538" name="Rectangle 537"/>
            <p:cNvSpPr/>
            <p:nvPr/>
          </p:nvSpPr>
          <p:spPr>
            <a:xfrm>
              <a:off x="989161" y="2056898"/>
              <a:ext cx="56730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27001</a:t>
              </a:r>
            </a:p>
          </p:txBody>
        </p:sp>
      </p:grpSp>
      <p:grpSp>
        <p:nvGrpSpPr>
          <p:cNvPr id="12" name="Group 11"/>
          <p:cNvGrpSpPr/>
          <p:nvPr/>
        </p:nvGrpSpPr>
        <p:grpSpPr>
          <a:xfrm>
            <a:off x="5341743" y="1811653"/>
            <a:ext cx="761319" cy="977043"/>
            <a:chOff x="5261630" y="1249789"/>
            <a:chExt cx="746459" cy="957972"/>
          </a:xfrm>
        </p:grpSpPr>
        <p:pic>
          <p:nvPicPr>
            <p:cNvPr id="540" name="Picture 5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74399" y="1249789"/>
              <a:ext cx="720920" cy="659994"/>
            </a:xfrm>
            <a:prstGeom prst="rect">
              <a:avLst/>
            </a:prstGeom>
          </p:spPr>
        </p:pic>
        <p:sp>
          <p:nvSpPr>
            <p:cNvPr id="541" name="Rectangle 540"/>
            <p:cNvSpPr/>
            <p:nvPr/>
          </p:nvSpPr>
          <p:spPr>
            <a:xfrm>
              <a:off x="5261630"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1 Type 2</a:t>
              </a:r>
            </a:p>
          </p:txBody>
        </p:sp>
      </p:grpSp>
      <p:grpSp>
        <p:nvGrpSpPr>
          <p:cNvPr id="9" name="Group 8"/>
          <p:cNvGrpSpPr/>
          <p:nvPr/>
        </p:nvGrpSpPr>
        <p:grpSpPr>
          <a:xfrm>
            <a:off x="1955790" y="1842059"/>
            <a:ext cx="810429" cy="946637"/>
            <a:chOff x="1924149" y="1279601"/>
            <a:chExt cx="794610" cy="928160"/>
          </a:xfrm>
        </p:grpSpPr>
        <p:pic>
          <p:nvPicPr>
            <p:cNvPr id="5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24149"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544" name="Rectangle 543"/>
            <p:cNvSpPr/>
            <p:nvPr/>
          </p:nvSpPr>
          <p:spPr>
            <a:xfrm>
              <a:off x="2037800"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27018</a:t>
              </a:r>
            </a:p>
          </p:txBody>
        </p:sp>
      </p:grpSp>
      <p:grpSp>
        <p:nvGrpSpPr>
          <p:cNvPr id="15" name="Group 14"/>
          <p:cNvGrpSpPr/>
          <p:nvPr/>
        </p:nvGrpSpPr>
        <p:grpSpPr>
          <a:xfrm>
            <a:off x="8580367" y="1957453"/>
            <a:ext cx="995030" cy="933658"/>
            <a:chOff x="8429555" y="1392743"/>
            <a:chExt cx="975608" cy="915434"/>
          </a:xfrm>
        </p:grpSpPr>
        <p:pic>
          <p:nvPicPr>
            <p:cNvPr id="546" name="Picture 54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29555" y="1392743"/>
              <a:ext cx="975608" cy="374086"/>
            </a:xfrm>
            <a:prstGeom prst="rect">
              <a:avLst/>
            </a:prstGeom>
          </p:spPr>
        </p:pic>
        <p:sp>
          <p:nvSpPr>
            <p:cNvPr id="547" name="Rectangle 546"/>
            <p:cNvSpPr/>
            <p:nvPr/>
          </p:nvSpPr>
          <p:spPr>
            <a:xfrm>
              <a:off x="850327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Self-Assessment</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551" name="Group 550"/>
          <p:cNvGrpSpPr/>
          <p:nvPr/>
        </p:nvGrpSpPr>
        <p:grpSpPr>
          <a:xfrm>
            <a:off x="93967" y="5132332"/>
            <a:ext cx="235055" cy="460797"/>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grpSp>
      <p:grpSp>
        <p:nvGrpSpPr>
          <p:cNvPr id="499" name="Group 498"/>
          <p:cNvGrpSpPr/>
          <p:nvPr/>
        </p:nvGrpSpPr>
        <p:grpSpPr>
          <a:xfrm>
            <a:off x="4552799" y="5644831"/>
            <a:ext cx="660506" cy="797827"/>
            <a:chOff x="4431855" y="5807337"/>
            <a:chExt cx="647614" cy="782254"/>
          </a:xfrm>
        </p:grpSpPr>
        <p:pic>
          <p:nvPicPr>
            <p:cNvPr id="555" name="Picture 5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Singapore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MTCS</a:t>
              </a:r>
            </a:p>
          </p:txBody>
        </p:sp>
      </p:grpSp>
      <p:grpSp>
        <p:nvGrpSpPr>
          <p:cNvPr id="495" name="Group 494"/>
          <p:cNvGrpSpPr/>
          <p:nvPr/>
        </p:nvGrpSpPr>
        <p:grpSpPr>
          <a:xfrm>
            <a:off x="2242221" y="5570035"/>
            <a:ext cx="573635" cy="872623"/>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UK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G-Cloud</a:t>
              </a:r>
            </a:p>
          </p:txBody>
        </p:sp>
        <p:pic>
          <p:nvPicPr>
            <p:cNvPr id="559" name="Picture 55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84917" y="5734001"/>
              <a:ext cx="358620" cy="358620"/>
            </a:xfrm>
            <a:prstGeom prst="rect">
              <a:avLst/>
            </a:prstGeom>
          </p:spPr>
        </p:pic>
      </p:grpSp>
      <p:grpSp>
        <p:nvGrpSpPr>
          <p:cNvPr id="500" name="Group 499"/>
          <p:cNvGrpSpPr/>
          <p:nvPr/>
        </p:nvGrpSpPr>
        <p:grpSpPr>
          <a:xfrm>
            <a:off x="5232956" y="5594544"/>
            <a:ext cx="651515" cy="845004"/>
            <a:chOff x="5139005" y="5758033"/>
            <a:chExt cx="638798" cy="828511"/>
          </a:xfrm>
        </p:grpSpPr>
        <p:sp>
          <p:nvSpPr>
            <p:cNvPr id="561" name="Rectangle 560"/>
            <p:cNvSpPr/>
            <p:nvPr/>
          </p:nvSpPr>
          <p:spPr>
            <a:xfrm>
              <a:off x="5139005" y="6280500"/>
              <a:ext cx="638798"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Australia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IRAP/CCSL</a:t>
              </a:r>
            </a:p>
          </p:txBody>
        </p:sp>
        <p:pic>
          <p:nvPicPr>
            <p:cNvPr id="562" name="Picture 561" descr="IRAP logo">
              <a:hlinkClick r:id="rId12"/>
            </p:cNvPr>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778314" y="4475277"/>
            <a:ext cx="774391" cy="748299"/>
            <a:chOff x="4588927" y="4389665"/>
            <a:chExt cx="759276" cy="733693"/>
          </a:xfrm>
        </p:grpSpPr>
        <p:pic>
          <p:nvPicPr>
            <p:cNvPr id="564" name="Picture 563" descr="FISC : The Center for Financial Industry Infomation System">
              <a:hlinkClick r:id="rId14" tooltip="&quot;FISC HOME&quot;"/>
            </p:cNvPr>
            <p:cNvPicPr/>
            <p:nvPr/>
          </p:nvPicPr>
          <p:blipFill rotWithShape="1">
            <a:blip r:embed="rId15" cstate="email">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FISC Japan</a:t>
              </a:r>
            </a:p>
          </p:txBody>
        </p:sp>
      </p:grpSp>
      <p:grpSp>
        <p:nvGrpSpPr>
          <p:cNvPr id="501" name="Group 500"/>
          <p:cNvGrpSpPr/>
          <p:nvPr/>
        </p:nvGrpSpPr>
        <p:grpSpPr>
          <a:xfrm>
            <a:off x="5878503" y="5530592"/>
            <a:ext cx="815867" cy="912066"/>
            <a:chOff x="5676221" y="5695327"/>
            <a:chExt cx="799942" cy="894264"/>
          </a:xfrm>
        </p:grpSpPr>
        <p:pic>
          <p:nvPicPr>
            <p:cNvPr id="568" name="Picture 567" descr="http://ts1.mm.bing.net/th?&amp;id=HN.607999990459468225&amp;w=300&amp;h=300&amp;c=0&amp;pid=1.9&amp;rs=0&amp;p=0"/>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 New Zealand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GCIO</a:t>
              </a:r>
            </a:p>
          </p:txBody>
        </p:sp>
      </p:grpSp>
      <p:grpSp>
        <p:nvGrpSpPr>
          <p:cNvPr id="497" name="Group 496"/>
          <p:cNvGrpSpPr/>
          <p:nvPr/>
        </p:nvGrpSpPr>
        <p:grpSpPr>
          <a:xfrm>
            <a:off x="3318195" y="5531707"/>
            <a:ext cx="621054" cy="910952"/>
            <a:chOff x="3149153" y="5696420"/>
            <a:chExt cx="608932" cy="893171"/>
          </a:xfrm>
        </p:grpSpPr>
        <p:pic>
          <p:nvPicPr>
            <p:cNvPr id="571" name="Picture 8" descr="image002"/>
            <p:cNvPicPr>
              <a:picLocks noChangeAspect="1" noChangeArrowheads="1"/>
            </p:cNvPicPr>
            <p:nvPr/>
          </p:nvPicPr>
          <p:blipFill>
            <a:blip r:embed="rId17" cstate="email">
              <a:clrChange>
                <a:clrFrom>
                  <a:srgbClr val="FFFFFD"/>
                </a:clrFrom>
                <a:clrTo>
                  <a:srgbClr val="FFFFFD">
                    <a:alpha val="0"/>
                  </a:srgbClr>
                </a:clrTo>
              </a:clrChange>
              <a:extLst>
                <a:ext uri="{28A0092B-C50C-407E-A947-70E740481C1C}">
                  <a14:useLocalDpi xmlns:a14="http://schemas.microsoft.com/office/drawing/2010/main"/>
                </a:ext>
              </a:extLst>
            </a:blip>
            <a:srcRect/>
            <a:stretch>
              <a:fillRect/>
            </a:stretch>
          </p:blipFill>
          <p:spPr bwMode="auto">
            <a:xfrm>
              <a:off x="3236726" y="5696420"/>
              <a:ext cx="433784" cy="433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GB 18030</a:t>
              </a:r>
            </a:p>
          </p:txBody>
        </p:sp>
      </p:grpSp>
      <p:grpSp>
        <p:nvGrpSpPr>
          <p:cNvPr id="494" name="Group 493"/>
          <p:cNvGrpSpPr/>
          <p:nvPr/>
        </p:nvGrpSpPr>
        <p:grpSpPr>
          <a:xfrm>
            <a:off x="1460433" y="5557281"/>
            <a:ext cx="808252" cy="882267"/>
            <a:chOff x="1398066" y="5721498"/>
            <a:chExt cx="792476" cy="865047"/>
          </a:xfrm>
        </p:grpSpPr>
        <p:sp>
          <p:nvSpPr>
            <p:cNvPr id="574" name="Rectangle 573"/>
            <p:cNvSpPr/>
            <p:nvPr/>
          </p:nvSpPr>
          <p:spPr>
            <a:xfrm>
              <a:off x="1398066" y="6280500"/>
              <a:ext cx="792476" cy="306045"/>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EU</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Model Clauses</a:t>
              </a:r>
            </a:p>
          </p:txBody>
        </p:sp>
        <p:pic>
          <p:nvPicPr>
            <p:cNvPr id="575" name="Picture 57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541745" y="5721498"/>
              <a:ext cx="553598" cy="383626"/>
            </a:xfrm>
            <a:prstGeom prst="rect">
              <a:avLst/>
            </a:prstGeom>
          </p:spPr>
        </p:pic>
      </p:grpSp>
      <p:grpSp>
        <p:nvGrpSpPr>
          <p:cNvPr id="503" name="Group 502"/>
          <p:cNvGrpSpPr/>
          <p:nvPr/>
        </p:nvGrpSpPr>
        <p:grpSpPr>
          <a:xfrm>
            <a:off x="7285704" y="5552677"/>
            <a:ext cx="506325" cy="889981"/>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IAF</a:t>
              </a:r>
            </a:p>
          </p:txBody>
        </p:sp>
        <p:pic>
          <p:nvPicPr>
            <p:cNvPr id="578" name="Picture 57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019776" y="5716981"/>
              <a:ext cx="415954" cy="392660"/>
            </a:xfrm>
            <a:prstGeom prst="rect">
              <a:avLst/>
            </a:prstGeom>
          </p:spPr>
        </p:pic>
      </p:grpSp>
      <p:grpSp>
        <p:nvGrpSpPr>
          <p:cNvPr id="493" name="Group 492"/>
          <p:cNvGrpSpPr/>
          <p:nvPr/>
        </p:nvGrpSpPr>
        <p:grpSpPr>
          <a:xfrm>
            <a:off x="789257" y="5621606"/>
            <a:ext cx="677145" cy="821053"/>
            <a:chOff x="772987" y="5784564"/>
            <a:chExt cx="663928" cy="805027"/>
          </a:xfrm>
        </p:grpSpPr>
        <p:pic>
          <p:nvPicPr>
            <p:cNvPr id="580" name="Picture 579"/>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Argentina </a:t>
              </a:r>
              <a:br>
                <a:rPr kumimoji="0" lang="en-US" sz="714" b="1" i="0" u="none" strike="noStrike" kern="0" cap="none" spc="0" normalizeH="0" baseline="0" noProof="0" dirty="0">
                  <a:ln>
                    <a:noFill/>
                  </a:ln>
                  <a:solidFill>
                    <a:srgbClr val="505050"/>
                  </a:solidFill>
                  <a:effectLst/>
                  <a:uLnTx/>
                  <a:uFillTx/>
                  <a:latin typeface="Segoe UI Semilight"/>
                  <a:ea typeface="+mn-ea"/>
                  <a:cs typeface="+mn-cs"/>
                </a:rPr>
              </a:br>
              <a:r>
                <a:rPr kumimoji="0" lang="en-US" sz="714" b="1" i="0" u="none" strike="noStrike" kern="0" cap="none" spc="0" normalizeH="0" baseline="0" noProof="0" dirty="0">
                  <a:ln>
                    <a:noFill/>
                  </a:ln>
                  <a:solidFill>
                    <a:srgbClr val="505050"/>
                  </a:solidFill>
                  <a:effectLst/>
                  <a:uLnTx/>
                  <a:uFillTx/>
                  <a:latin typeface="Segoe UI Semilight"/>
                  <a:ea typeface="+mn-ea"/>
                  <a:cs typeface="+mn-cs"/>
                </a:rPr>
                <a:t>PDPA</a:t>
              </a:r>
            </a:p>
          </p:txBody>
        </p:sp>
      </p:grpSp>
      <p:grpSp>
        <p:nvGrpSpPr>
          <p:cNvPr id="512" name="Group 511"/>
          <p:cNvGrpSpPr/>
          <p:nvPr/>
        </p:nvGrpSpPr>
        <p:grpSpPr>
          <a:xfrm>
            <a:off x="7775812" y="5578482"/>
            <a:ext cx="642858" cy="861065"/>
            <a:chOff x="7523927" y="5742286"/>
            <a:chExt cx="630310" cy="844258"/>
          </a:xfrm>
        </p:grpSpPr>
        <p:pic>
          <p:nvPicPr>
            <p:cNvPr id="583" name="Picture 582" descr="http://jcispa.jasa.jp/wp/wp-content/themes/jcispa_academica/images/fig_cslogo01.png"/>
            <p:cNvPicPr/>
            <p:nvPr/>
          </p:nvPicPr>
          <p:blipFill>
            <a:blip r:embed="rId21" cstate="email">
              <a:extLst>
                <a:ext uri="{28A0092B-C50C-407E-A947-70E740481C1C}">
                  <a14:useLocalDpi xmlns:a14="http://schemas.microsoft.com/office/drawing/2010/main"/>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500"/>
              <a:ext cx="630310"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CS Mark Gold</a:t>
              </a:r>
            </a:p>
          </p:txBody>
        </p:sp>
      </p:grpSp>
      <p:grpSp>
        <p:nvGrpSpPr>
          <p:cNvPr id="490" name="Group 489"/>
          <p:cNvGrpSpPr/>
          <p:nvPr/>
        </p:nvGrpSpPr>
        <p:grpSpPr>
          <a:xfrm>
            <a:off x="1574444" y="4327013"/>
            <a:ext cx="661912" cy="860605"/>
            <a:chOff x="1499983" y="4244295"/>
            <a:chExt cx="648992" cy="843807"/>
          </a:xfrm>
        </p:grpSpPr>
        <p:pic>
          <p:nvPicPr>
            <p:cNvPr id="601" name="Picture 60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CDSA</a:t>
              </a:r>
            </a:p>
          </p:txBody>
        </p:sp>
      </p:grpSp>
      <p:grpSp>
        <p:nvGrpSpPr>
          <p:cNvPr id="487" name="Group 486"/>
          <p:cNvGrpSpPr/>
          <p:nvPr/>
        </p:nvGrpSpPr>
        <p:grpSpPr>
          <a:xfrm>
            <a:off x="3998451" y="4448279"/>
            <a:ext cx="807797" cy="816813"/>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Shared</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Assessments</a:t>
              </a:r>
            </a:p>
          </p:txBody>
        </p:sp>
        <p:pic>
          <p:nvPicPr>
            <p:cNvPr id="605" name="Picture 604"/>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88001" y="4363194"/>
              <a:ext cx="569354" cy="281776"/>
            </a:xfrm>
            <a:prstGeom prst="rect">
              <a:avLst/>
            </a:prstGeom>
          </p:spPr>
        </p:pic>
      </p:grpSp>
      <p:grpSp>
        <p:nvGrpSpPr>
          <p:cNvPr id="502" name="Group 501"/>
          <p:cNvGrpSpPr/>
          <p:nvPr/>
        </p:nvGrpSpPr>
        <p:grpSpPr>
          <a:xfrm>
            <a:off x="6662781" y="5557993"/>
            <a:ext cx="634015" cy="879357"/>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My</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Number Act</a:t>
              </a:r>
            </a:p>
          </p:txBody>
        </p:sp>
        <p:pic>
          <p:nvPicPr>
            <p:cNvPr id="609" name="Picture 60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465498" y="5722193"/>
              <a:ext cx="499406" cy="382236"/>
            </a:xfrm>
            <a:prstGeom prst="rect">
              <a:avLst/>
            </a:prstGeom>
          </p:spPr>
        </p:pic>
      </p:grpSp>
      <p:grpSp>
        <p:nvGrpSpPr>
          <p:cNvPr id="488" name="Group 487"/>
          <p:cNvGrpSpPr/>
          <p:nvPr/>
        </p:nvGrpSpPr>
        <p:grpSpPr>
          <a:xfrm>
            <a:off x="3134220" y="4386092"/>
            <a:ext cx="761319" cy="802066"/>
            <a:chOff x="2919773" y="4302221"/>
            <a:chExt cx="746459" cy="786411"/>
          </a:xfrm>
        </p:grpSpPr>
        <p:pic>
          <p:nvPicPr>
            <p:cNvPr id="611" name="Picture 610"/>
            <p:cNvPicPr>
              <a:picLocks noChangeAspect="1"/>
            </p:cNvPicPr>
            <p:nvPr/>
          </p:nvPicPr>
          <p:blipFill>
            <a:blip r:embed="rId2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FACT UK</a:t>
              </a:r>
            </a:p>
          </p:txBody>
        </p:sp>
      </p:grpSp>
      <p:grpSp>
        <p:nvGrpSpPr>
          <p:cNvPr id="31" name="Group 30"/>
          <p:cNvGrpSpPr/>
          <p:nvPr/>
        </p:nvGrpSpPr>
        <p:grpSpPr>
          <a:xfrm>
            <a:off x="10609077" y="4368366"/>
            <a:ext cx="756953" cy="855210"/>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10689591" y="4284841"/>
              <a:ext cx="438482" cy="438482"/>
            </a:xfrm>
            <a:prstGeom prst="rect">
              <a:avLst/>
            </a:prstGeom>
            <a:noFill/>
            <a:extLst>
              <a:ext uri="{909E8E84-426E-40dd-AFC4-6F175D3DCCD1}">
                <a14:hiddenFill xmlns:a14="http://schemas.microsoft.com/office/drawing/2010/main" xmlns="">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GLBA</a:t>
              </a:r>
            </a:p>
          </p:txBody>
        </p:sp>
      </p:grpSp>
      <p:grpSp>
        <p:nvGrpSpPr>
          <p:cNvPr id="513" name="Group 512"/>
          <p:cNvGrpSpPr/>
          <p:nvPr/>
        </p:nvGrpSpPr>
        <p:grpSpPr>
          <a:xfrm>
            <a:off x="8376834" y="5529027"/>
            <a:ext cx="702118" cy="913631"/>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ENS</a:t>
              </a:r>
            </a:p>
          </p:txBody>
        </p:sp>
        <p:pic>
          <p:nvPicPr>
            <p:cNvPr id="618" name="Picture 617" descr="Spain ENS Logo"/>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212098" y="5693793"/>
              <a:ext cx="688413" cy="52690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9" name="Group 28"/>
          <p:cNvGrpSpPr/>
          <p:nvPr/>
        </p:nvGrpSpPr>
        <p:grpSpPr>
          <a:xfrm>
            <a:off x="838629" y="4396928"/>
            <a:ext cx="575857" cy="852278"/>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PCI DSS</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Level 1</a:t>
              </a:r>
            </a:p>
          </p:txBody>
        </p:sp>
        <p:pic>
          <p:nvPicPr>
            <p:cNvPr id="620" name="Picture 2" descr="https://www.basefarm.com/sites/default/files/media/Article/basefarm-pci-dss_0.jpg"/>
            <p:cNvPicPr>
              <a:picLocks noChangeAspect="1" noChangeArrowheads="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8250" y="4312845"/>
              <a:ext cx="560050" cy="38247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2" name="Group 481"/>
          <p:cNvGrpSpPr/>
          <p:nvPr/>
        </p:nvGrpSpPr>
        <p:grpSpPr>
          <a:xfrm>
            <a:off x="8160441" y="4377762"/>
            <a:ext cx="856838" cy="845814"/>
            <a:chOff x="8000294" y="4294053"/>
            <a:chExt cx="840114" cy="829305"/>
          </a:xfrm>
        </p:grpSpPr>
        <p:pic>
          <p:nvPicPr>
            <p:cNvPr id="621" name="Picture 6" descr="http://www.elevation-us.com/wp-content/uploads/2016/01/CMS-logo.png"/>
            <p:cNvPicPr>
              <a:picLocks noChangeAspect="1" noChangeArrowheads="1"/>
            </p:cNvPicPr>
            <p:nvPr/>
          </p:nvPicPr>
          <p:blipFill>
            <a:blip r:embed="rId29"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000294" y="4294053"/>
              <a:ext cx="840114" cy="420058"/>
            </a:xfrm>
            <a:prstGeom prst="rect">
              <a:avLst/>
            </a:prstGeom>
            <a:noFill/>
            <a:extLst>
              <a:ext uri="{909E8E84-426E-40dd-AFC4-6F175D3DCCD1}">
                <a14:hiddenFill xmlns:a14="http://schemas.microsoft.com/office/drawing/2010/main" xmlns="">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MARS-E</a:t>
              </a:r>
            </a:p>
          </p:txBody>
        </p:sp>
      </p:grpSp>
      <p:grpSp>
        <p:nvGrpSpPr>
          <p:cNvPr id="30" name="Group 29"/>
          <p:cNvGrpSpPr/>
          <p:nvPr/>
        </p:nvGrpSpPr>
        <p:grpSpPr>
          <a:xfrm>
            <a:off x="11401135" y="4469154"/>
            <a:ext cx="631457" cy="754422"/>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FFIEC</a:t>
              </a:r>
            </a:p>
          </p:txBody>
        </p:sp>
        <p:pic>
          <p:nvPicPr>
            <p:cNvPr id="624" name="Picture 8" descr="https://upload.wikimedia.org/wikipedia/commons/thumb/e/ed/US-FFIEC-Logo.svg/1000px-US-FFIEC-Logo.svg.pn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11316484" y="4383661"/>
              <a:ext cx="619132" cy="24084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98" name="Group 497"/>
          <p:cNvGrpSpPr/>
          <p:nvPr/>
        </p:nvGrpSpPr>
        <p:grpSpPr>
          <a:xfrm>
            <a:off x="3917906" y="5565646"/>
            <a:ext cx="517880" cy="877012"/>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TRUCS</a:t>
              </a:r>
            </a:p>
          </p:txBody>
        </p:sp>
        <p:pic>
          <p:nvPicPr>
            <p:cNvPr id="625" name="Picture 624"/>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75393" y="5729697"/>
              <a:ext cx="507772" cy="367228"/>
            </a:xfrm>
            <a:prstGeom prst="rect">
              <a:avLst/>
            </a:prstGeom>
          </p:spPr>
        </p:pic>
      </p:grpSp>
      <p:grpSp>
        <p:nvGrpSpPr>
          <p:cNvPr id="13" name="Group 12"/>
          <p:cNvGrpSpPr/>
          <p:nvPr/>
        </p:nvGrpSpPr>
        <p:grpSpPr>
          <a:xfrm>
            <a:off x="6421285" y="1811653"/>
            <a:ext cx="761319" cy="977043"/>
            <a:chOff x="6345556" y="1249789"/>
            <a:chExt cx="746459" cy="957972"/>
          </a:xfrm>
        </p:grpSpPr>
        <p:pic>
          <p:nvPicPr>
            <p:cNvPr id="631" name="Picture 6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58325" y="1249789"/>
              <a:ext cx="720920" cy="659994"/>
            </a:xfrm>
            <a:prstGeom prst="rect">
              <a:avLst/>
            </a:prstGeom>
          </p:spPr>
        </p:pic>
        <p:sp>
          <p:nvSpPr>
            <p:cNvPr id="632" name="Rectangle 631"/>
            <p:cNvSpPr/>
            <p:nvPr/>
          </p:nvSpPr>
          <p:spPr>
            <a:xfrm>
              <a:off x="6345556"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2 Type 2</a:t>
              </a:r>
            </a:p>
          </p:txBody>
        </p:sp>
      </p:grpSp>
      <p:grpSp>
        <p:nvGrpSpPr>
          <p:cNvPr id="14" name="Group 13"/>
          <p:cNvGrpSpPr/>
          <p:nvPr/>
        </p:nvGrpSpPr>
        <p:grpSpPr>
          <a:xfrm>
            <a:off x="7500826" y="1811653"/>
            <a:ext cx="761319" cy="977043"/>
            <a:chOff x="7404049" y="1249789"/>
            <a:chExt cx="746459" cy="957972"/>
          </a:xfrm>
        </p:grpSpPr>
        <p:pic>
          <p:nvPicPr>
            <p:cNvPr id="634" name="Picture 6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6818" y="1249789"/>
              <a:ext cx="720920" cy="659994"/>
            </a:xfrm>
            <a:prstGeom prst="rect">
              <a:avLst/>
            </a:prstGeom>
          </p:spPr>
        </p:pic>
        <p:sp>
          <p:nvSpPr>
            <p:cNvPr id="635" name="Rectangle 634"/>
            <p:cNvSpPr/>
            <p:nvPr/>
          </p:nvSpPr>
          <p:spPr>
            <a:xfrm>
              <a:off x="7404049"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3</a:t>
              </a:r>
            </a:p>
          </p:txBody>
        </p:sp>
      </p:grpSp>
      <p:grpSp>
        <p:nvGrpSpPr>
          <p:cNvPr id="519" name="Group 518"/>
          <p:cNvGrpSpPr/>
          <p:nvPr/>
        </p:nvGrpSpPr>
        <p:grpSpPr>
          <a:xfrm>
            <a:off x="10148866" y="5639311"/>
            <a:ext cx="764531" cy="803347"/>
            <a:chOff x="10142805" y="5801924"/>
            <a:chExt cx="749608" cy="787667"/>
          </a:xfrm>
        </p:grpSpPr>
        <p:pic>
          <p:nvPicPr>
            <p:cNvPr id="637" name="Picture 10" descr="http://flaglane.com/download/canadian-flag/canadian-flag-graphic.pn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292986" y="5801924"/>
              <a:ext cx="445546" cy="222774"/>
            </a:xfrm>
            <a:prstGeom prst="rect">
              <a:avLst/>
            </a:prstGeom>
            <a:noFill/>
            <a:extLst>
              <a:ext uri="{909E8E84-426E-40dd-AFC4-6F175D3DCCD1}">
                <a14:hiddenFill xmlns:a14="http://schemas.microsoft.com/office/drawing/2010/main" xmlns="">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Canada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 Laws</a:t>
              </a:r>
            </a:p>
          </p:txBody>
        </p:sp>
      </p:grpSp>
      <p:grpSp>
        <p:nvGrpSpPr>
          <p:cNvPr id="489" name="Group 488"/>
          <p:cNvGrpSpPr/>
          <p:nvPr/>
        </p:nvGrpSpPr>
        <p:grpSpPr>
          <a:xfrm>
            <a:off x="2305343" y="4461451"/>
            <a:ext cx="761319" cy="726707"/>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MPAA</a:t>
              </a:r>
            </a:p>
          </p:txBody>
        </p:sp>
        <p:pic>
          <p:nvPicPr>
            <p:cNvPr id="639" name="Picture 2" descr="http://vignette1.wikia.nocookie.net/logopedia/images/5/57/MPAA.jpg/revision/latest?cb=20110729215806"/>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07431" y="4376109"/>
              <a:ext cx="458686" cy="25594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20" name="Group 519"/>
          <p:cNvGrpSpPr/>
          <p:nvPr/>
        </p:nvGrpSpPr>
        <p:grpSpPr>
          <a:xfrm>
            <a:off x="10881808" y="5529806"/>
            <a:ext cx="551962" cy="912853"/>
            <a:chOff x="10868716" y="5694556"/>
            <a:chExt cx="541188" cy="895035"/>
          </a:xfrm>
        </p:grpSpPr>
        <p:pic>
          <p:nvPicPr>
            <p:cNvPr id="640" name="Picture 639"/>
            <p:cNvPicPr>
              <a:picLocks noChangeAspect="1"/>
            </p:cNvPicPr>
            <p:nvPr/>
          </p:nvPicPr>
          <p:blipFill>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Shield</a:t>
              </a:r>
            </a:p>
          </p:txBody>
        </p:sp>
      </p:grpSp>
      <p:grpSp>
        <p:nvGrpSpPr>
          <p:cNvPr id="11" name="Group 10"/>
          <p:cNvGrpSpPr/>
          <p:nvPr/>
        </p:nvGrpSpPr>
        <p:grpSpPr>
          <a:xfrm>
            <a:off x="4213092" y="1842059"/>
            <a:ext cx="810429" cy="946637"/>
            <a:chOff x="4154697" y="1279601"/>
            <a:chExt cx="794610" cy="928160"/>
          </a:xfrm>
        </p:grpSpPr>
        <p:pic>
          <p:nvPicPr>
            <p:cNvPr id="6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54697"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644" name="Rectangle 643"/>
            <p:cNvSpPr/>
            <p:nvPr/>
          </p:nvSpPr>
          <p:spPr>
            <a:xfrm>
              <a:off x="4268348"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22301</a:t>
              </a:r>
            </a:p>
          </p:txBody>
        </p:sp>
      </p:grpSp>
      <p:grpSp>
        <p:nvGrpSpPr>
          <p:cNvPr id="518" name="Group 517"/>
          <p:cNvGrpSpPr/>
          <p:nvPr/>
        </p:nvGrpSpPr>
        <p:grpSpPr>
          <a:xfrm>
            <a:off x="9692707" y="5632321"/>
            <a:ext cx="446756" cy="810338"/>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India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MeitY</a:t>
              </a:r>
            </a:p>
          </p:txBody>
        </p:sp>
        <p:pic>
          <p:nvPicPr>
            <p:cNvPr id="645" name="Picture 644"/>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9620364" y="5795070"/>
              <a:ext cx="425556" cy="236482"/>
            </a:xfrm>
            <a:prstGeom prst="rect">
              <a:avLst/>
            </a:prstGeom>
          </p:spPr>
        </p:pic>
      </p:grpSp>
      <p:grpSp>
        <p:nvGrpSpPr>
          <p:cNvPr id="521" name="Group 520"/>
          <p:cNvGrpSpPr/>
          <p:nvPr/>
        </p:nvGrpSpPr>
        <p:grpSpPr>
          <a:xfrm>
            <a:off x="11356066" y="5554955"/>
            <a:ext cx="778907" cy="999460"/>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workbook</a:t>
              </a:r>
            </a:p>
          </p:txBody>
        </p:sp>
        <p:pic>
          <p:nvPicPr>
            <p:cNvPr id="648" name="Picture 647"/>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474777" y="5719215"/>
              <a:ext cx="402786" cy="388192"/>
            </a:xfrm>
            <a:prstGeom prst="rect">
              <a:avLst/>
            </a:prstGeom>
          </p:spPr>
        </p:pic>
      </p:grpSp>
      <p:grpSp>
        <p:nvGrpSpPr>
          <p:cNvPr id="516" name="Group 515"/>
          <p:cNvGrpSpPr/>
          <p:nvPr/>
        </p:nvGrpSpPr>
        <p:grpSpPr>
          <a:xfrm>
            <a:off x="9113976" y="5560089"/>
            <a:ext cx="466848" cy="882570"/>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DPA</a:t>
              </a:r>
            </a:p>
          </p:txBody>
        </p:sp>
        <p:pic>
          <p:nvPicPr>
            <p:cNvPr id="652" name="Picture 65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016723" y="5724248"/>
              <a:ext cx="329380" cy="378126"/>
            </a:xfrm>
            <a:prstGeom prst="rect">
              <a:avLst/>
            </a:prstGeom>
          </p:spPr>
        </p:pic>
      </p:grpSp>
      <p:grpSp>
        <p:nvGrpSpPr>
          <p:cNvPr id="16" name="Group 15"/>
          <p:cNvGrpSpPr/>
          <p:nvPr/>
        </p:nvGrpSpPr>
        <p:grpSpPr>
          <a:xfrm>
            <a:off x="9893619" y="1957453"/>
            <a:ext cx="995030" cy="933658"/>
            <a:chOff x="9690995" y="1392743"/>
            <a:chExt cx="975608" cy="915434"/>
          </a:xfrm>
        </p:grpSpPr>
        <p:pic>
          <p:nvPicPr>
            <p:cNvPr id="655" name="Picture 6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90995" y="1392743"/>
              <a:ext cx="975608" cy="374086"/>
            </a:xfrm>
            <a:prstGeom prst="rect">
              <a:avLst/>
            </a:prstGeom>
          </p:spPr>
        </p:pic>
        <p:sp>
          <p:nvSpPr>
            <p:cNvPr id="656" name="Rectangle 655"/>
            <p:cNvSpPr/>
            <p:nvPr/>
          </p:nvSpPr>
          <p:spPr>
            <a:xfrm>
              <a:off x="976471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Certification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 name="Group 16"/>
          <p:cNvGrpSpPr/>
          <p:nvPr/>
        </p:nvGrpSpPr>
        <p:grpSpPr>
          <a:xfrm>
            <a:off x="11206875" y="1957454"/>
            <a:ext cx="995030" cy="927226"/>
            <a:chOff x="10987266" y="1392743"/>
            <a:chExt cx="975608" cy="909128"/>
          </a:xfrm>
        </p:grpSpPr>
        <p:pic>
          <p:nvPicPr>
            <p:cNvPr id="658" name="Picture 6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87266" y="1392743"/>
              <a:ext cx="975608" cy="374086"/>
            </a:xfrm>
            <a:prstGeom prst="rect">
              <a:avLst/>
            </a:prstGeom>
          </p:spPr>
        </p:pic>
        <p:sp>
          <p:nvSpPr>
            <p:cNvPr id="659" name="Rectangle 658"/>
            <p:cNvSpPr/>
            <p:nvPr/>
          </p:nvSpPr>
          <p:spPr>
            <a:xfrm>
              <a:off x="11060982" y="2000144"/>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Attestation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84" name="Group 483"/>
          <p:cNvGrpSpPr/>
          <p:nvPr/>
        </p:nvGrpSpPr>
        <p:grpSpPr>
          <a:xfrm>
            <a:off x="6425028" y="4463970"/>
            <a:ext cx="756953" cy="759606"/>
            <a:chOff x="6222552" y="4378579"/>
            <a:chExt cx="742178" cy="744779"/>
          </a:xfrm>
        </p:grpSpPr>
        <p:pic>
          <p:nvPicPr>
            <p:cNvPr id="660" name="Picture 9" descr="https://hitrustalliance.net/content/uploads/2015/09/HiTrustLogo.png"/>
            <p:cNvPicPr>
              <a:picLocks noChangeAspect="1" noChangeArrowheads="1"/>
            </p:cNvPicPr>
            <p:nvPr/>
          </p:nvPicPr>
          <p:blipFill>
            <a:blip r:embed="rId38"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6286248" y="4378579"/>
              <a:ext cx="602002" cy="251006"/>
            </a:xfrm>
            <a:prstGeom prst="rect">
              <a:avLst/>
            </a:prstGeom>
            <a:noFill/>
            <a:extLst>
              <a:ext uri="{909E8E84-426E-40dd-AFC4-6F175D3DCCD1}">
                <a14:hiddenFill xmlns:a14="http://schemas.microsoft.com/office/drawing/2010/main" xmlns="">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Calibri"/>
                  <a:ea typeface="+mn-ea"/>
                  <a:cs typeface="+mn-cs"/>
                </a:rPr>
                <a:t>HITRUST</a:t>
              </a:r>
            </a:p>
          </p:txBody>
        </p:sp>
      </p:grpSp>
      <p:grpSp>
        <p:nvGrpSpPr>
          <p:cNvPr id="481" name="Group 480"/>
          <p:cNvGrpSpPr/>
          <p:nvPr/>
        </p:nvGrpSpPr>
        <p:grpSpPr>
          <a:xfrm>
            <a:off x="9045190" y="4469220"/>
            <a:ext cx="1006428" cy="734822"/>
            <a:chOff x="8934451" y="4383726"/>
            <a:chExt cx="986784" cy="720479"/>
          </a:xfrm>
        </p:grpSpPr>
        <p:pic>
          <p:nvPicPr>
            <p:cNvPr id="662" name="Picture 661"/>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IG Toolkit UK</a:t>
              </a:r>
            </a:p>
          </p:txBody>
        </p:sp>
      </p:grpSp>
      <p:grpSp>
        <p:nvGrpSpPr>
          <p:cNvPr id="496" name="Group 495"/>
          <p:cNvGrpSpPr/>
          <p:nvPr/>
        </p:nvGrpSpPr>
        <p:grpSpPr>
          <a:xfrm>
            <a:off x="2763771" y="5412728"/>
            <a:ext cx="627006" cy="1003245"/>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DJCP</a:t>
              </a:r>
            </a:p>
          </p:txBody>
        </p:sp>
        <p:pic>
          <p:nvPicPr>
            <p:cNvPr id="664" name="Picture 663"/>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603421" y="5605928"/>
              <a:ext cx="614768" cy="614766"/>
            </a:xfrm>
            <a:prstGeom prst="rect">
              <a:avLst/>
            </a:prstGeom>
          </p:spPr>
        </p:pic>
      </p:grpSp>
      <p:grpSp>
        <p:nvGrpSpPr>
          <p:cNvPr id="25" name="Group 24"/>
          <p:cNvGrpSpPr/>
          <p:nvPr/>
        </p:nvGrpSpPr>
        <p:grpSpPr>
          <a:xfrm>
            <a:off x="9310951" y="3038675"/>
            <a:ext cx="737507" cy="999990"/>
            <a:chOff x="9271834" y="2654829"/>
            <a:chExt cx="723112" cy="980471"/>
          </a:xfrm>
        </p:grpSpPr>
        <p:pic>
          <p:nvPicPr>
            <p:cNvPr id="170" name="Picture 169"/>
            <p:cNvPicPr>
              <a:picLocks noChangeAspect="1"/>
            </p:cNvPicPr>
            <p:nvPr/>
          </p:nvPicPr>
          <p:blipFill>
            <a:blip r:embed="rId4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ITAR</a:t>
              </a:r>
            </a:p>
          </p:txBody>
        </p:sp>
      </p:grpSp>
      <p:grpSp>
        <p:nvGrpSpPr>
          <p:cNvPr id="26" name="Group 25"/>
          <p:cNvGrpSpPr/>
          <p:nvPr/>
        </p:nvGrpSpPr>
        <p:grpSpPr>
          <a:xfrm>
            <a:off x="8256419" y="3092341"/>
            <a:ext cx="788112" cy="1011589"/>
            <a:chOff x="8293912" y="2707448"/>
            <a:chExt cx="772729" cy="991844"/>
          </a:xfrm>
        </p:grpSpPr>
        <p:pic>
          <p:nvPicPr>
            <p:cNvPr id="174" name="Picture 6" descr="image007"/>
            <p:cNvPicPr>
              <a:picLocks noChangeAspect="1" noChangeArrowheads="1"/>
            </p:cNvPicPr>
            <p:nvPr/>
          </p:nvPicPr>
          <p:blipFill>
            <a:blip r:embed="rId4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316176" y="2707448"/>
              <a:ext cx="639717" cy="639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Section 508 VPAT</a:t>
              </a:r>
            </a:p>
          </p:txBody>
        </p:sp>
      </p:grpSp>
      <p:grpSp>
        <p:nvGrpSpPr>
          <p:cNvPr id="28" name="Group 27"/>
          <p:cNvGrpSpPr/>
          <p:nvPr/>
        </p:nvGrpSpPr>
        <p:grpSpPr>
          <a:xfrm>
            <a:off x="6259675" y="3245537"/>
            <a:ext cx="758927" cy="793127"/>
            <a:chOff x="5993805" y="2857654"/>
            <a:chExt cx="744114" cy="777646"/>
          </a:xfrm>
        </p:grpSpPr>
        <p:pic>
          <p:nvPicPr>
            <p:cNvPr id="180" name="Picture 179" descr="FedRAMP"/>
            <p:cNvPicPr/>
            <p:nvPr/>
          </p:nvPicPr>
          <p:blipFill>
            <a:blip r:embed="rId43" cstate="email">
              <a:extLst>
                <a:ext uri="{28A0092B-C50C-407E-A947-70E740481C1C}">
                  <a14:useLocalDpi xmlns:a14="http://schemas.microsoft.com/office/drawing/2010/main"/>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SP 800-171</a:t>
              </a:r>
            </a:p>
          </p:txBody>
        </p:sp>
      </p:grpSp>
      <p:grpSp>
        <p:nvGrpSpPr>
          <p:cNvPr id="27" name="Group 26"/>
          <p:cNvGrpSpPr/>
          <p:nvPr/>
        </p:nvGrpSpPr>
        <p:grpSpPr>
          <a:xfrm>
            <a:off x="7271945" y="3065968"/>
            <a:ext cx="724594" cy="972696"/>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FIPS 140-2</a:t>
              </a:r>
            </a:p>
          </p:txBody>
        </p:sp>
        <p:pic>
          <p:nvPicPr>
            <p:cNvPr id="183" name="Picture 15" descr="http://www.filetransferglossary.com/wp-content/uploads/2011/01/FIPS_140-2_validated_logo.gif"/>
            <p:cNvPicPr>
              <a:picLocks noChangeAspect="1" noChangeArrowheads="1"/>
            </p:cNvPicPr>
            <p:nvPr/>
          </p:nvPicPr>
          <p:blipFill>
            <a:blip r:embed="rId4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03246" y="2681590"/>
              <a:ext cx="654839" cy="65010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9" name="Group 18"/>
          <p:cNvGrpSpPr/>
          <p:nvPr/>
        </p:nvGrpSpPr>
        <p:grpSpPr>
          <a:xfrm>
            <a:off x="1935559" y="3093797"/>
            <a:ext cx="968574" cy="1010133"/>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High</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pic>
          <p:nvPicPr>
            <p:cNvPr id="185" name="Picture 184"/>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22007" y="2708876"/>
              <a:ext cx="788764" cy="490106"/>
            </a:xfrm>
            <a:prstGeom prst="rect">
              <a:avLst/>
            </a:prstGeom>
          </p:spPr>
        </p:pic>
      </p:grpSp>
      <p:grpSp>
        <p:nvGrpSpPr>
          <p:cNvPr id="24" name="Group 23"/>
          <p:cNvGrpSpPr/>
          <p:nvPr/>
        </p:nvGrpSpPr>
        <p:grpSpPr>
          <a:xfrm>
            <a:off x="10314879" y="3038761"/>
            <a:ext cx="725907" cy="999903"/>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CJIS</a:t>
              </a:r>
            </a:p>
          </p:txBody>
        </p:sp>
        <p:pic>
          <p:nvPicPr>
            <p:cNvPr id="186" name="Picture 185"/>
            <p:cNvPicPr>
              <a:picLocks noChangeAspect="1"/>
            </p:cNvPicPr>
            <p:nvPr/>
          </p:nvPicPr>
          <p:blipFill>
            <a:blip r:embed="rId4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08921" y="2654914"/>
              <a:ext cx="711738" cy="738688"/>
            </a:xfrm>
            <a:prstGeom prst="rect">
              <a:avLst/>
            </a:prstGeom>
          </p:spPr>
        </p:pic>
      </p:grpSp>
      <p:grpSp>
        <p:nvGrpSpPr>
          <p:cNvPr id="20" name="Group 19"/>
          <p:cNvGrpSpPr/>
          <p:nvPr/>
        </p:nvGrpSpPr>
        <p:grpSpPr>
          <a:xfrm>
            <a:off x="3167283" y="3032654"/>
            <a:ext cx="772007" cy="1071276"/>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2</a:t>
              </a:r>
            </a:p>
          </p:txBody>
        </p:sp>
        <p:pic>
          <p:nvPicPr>
            <p:cNvPr id="187" name="Picture 186"/>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861956" y="2648926"/>
              <a:ext cx="690208" cy="689058"/>
            </a:xfrm>
            <a:prstGeom prst="rect">
              <a:avLst/>
            </a:prstGeom>
          </p:spPr>
        </p:pic>
      </p:grpSp>
      <p:grpSp>
        <p:nvGrpSpPr>
          <p:cNvPr id="21" name="Group 20"/>
          <p:cNvGrpSpPr/>
          <p:nvPr/>
        </p:nvGrpSpPr>
        <p:grpSpPr>
          <a:xfrm>
            <a:off x="4199170" y="3032040"/>
            <a:ext cx="772007" cy="107189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4</a:t>
              </a:r>
            </a:p>
          </p:txBody>
        </p:sp>
        <p:pic>
          <p:nvPicPr>
            <p:cNvPr id="188" name="Picture 187"/>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853624" y="2648324"/>
              <a:ext cx="690208" cy="689058"/>
            </a:xfrm>
            <a:prstGeom prst="rect">
              <a:avLst/>
            </a:prstGeom>
          </p:spPr>
        </p:pic>
      </p:grpSp>
      <p:grpSp>
        <p:nvGrpSpPr>
          <p:cNvPr id="23" name="Group 22"/>
          <p:cNvGrpSpPr/>
          <p:nvPr/>
        </p:nvGrpSpPr>
        <p:grpSpPr>
          <a:xfrm>
            <a:off x="11307208" y="3276057"/>
            <a:ext cx="794364" cy="762607"/>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IRS 1075</a:t>
              </a:r>
            </a:p>
          </p:txBody>
        </p:sp>
        <p:pic>
          <p:nvPicPr>
            <p:cNvPr id="189" name="Picture 188"/>
            <p:cNvPicPr>
              <a:picLocks noChangeAspect="1"/>
            </p:cNvPicPr>
            <p:nvPr/>
          </p:nvPicPr>
          <p:blipFill>
            <a:blip r:embed="rId48" cstate="email">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11129745" y="2887578"/>
              <a:ext cx="778859" cy="285211"/>
            </a:xfrm>
            <a:prstGeom prst="rect">
              <a:avLst/>
            </a:prstGeom>
          </p:spPr>
        </p:pic>
      </p:grpSp>
      <p:grpSp>
        <p:nvGrpSpPr>
          <p:cNvPr id="22" name="Group 21"/>
          <p:cNvGrpSpPr/>
          <p:nvPr/>
        </p:nvGrpSpPr>
        <p:grpSpPr>
          <a:xfrm>
            <a:off x="5231057" y="3035036"/>
            <a:ext cx="772007" cy="106889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5</a:t>
              </a:r>
            </a:p>
          </p:txBody>
        </p:sp>
        <p:pic>
          <p:nvPicPr>
            <p:cNvPr id="191" name="Picture 190"/>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4875689" y="2651262"/>
              <a:ext cx="690208" cy="689058"/>
            </a:xfrm>
            <a:prstGeom prst="rect">
              <a:avLst/>
            </a:prstGeom>
          </p:spPr>
        </p:pic>
      </p:grpSp>
      <p:grpSp>
        <p:nvGrpSpPr>
          <p:cNvPr id="18" name="Group 17"/>
          <p:cNvGrpSpPr/>
          <p:nvPr/>
        </p:nvGrpSpPr>
        <p:grpSpPr>
          <a:xfrm>
            <a:off x="700564" y="3093797"/>
            <a:ext cx="968574" cy="1010133"/>
            <a:chOff x="733654" y="2708876"/>
            <a:chExt cx="949669" cy="990416"/>
          </a:xfrm>
        </p:grpSpPr>
        <p:pic>
          <p:nvPicPr>
            <p:cNvPr id="169" name="Picture 168"/>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Moderate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grpSp>
      <p:cxnSp>
        <p:nvCxnSpPr>
          <p:cNvPr id="209" name="Straight Connector 208"/>
          <p:cNvCxnSpPr/>
          <p:nvPr/>
        </p:nvCxnSpPr>
        <p:spPr>
          <a:xfrm>
            <a:off x="882" y="29624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882" y="4182336"/>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82" y="53391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53733" y="21673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GLOBAL</a:t>
            </a:r>
          </a:p>
        </p:txBody>
      </p:sp>
      <p:sp>
        <p:nvSpPr>
          <p:cNvPr id="212" name="Rectangle: Rounded Corners 211"/>
          <p:cNvSpPr/>
          <p:nvPr/>
        </p:nvSpPr>
        <p:spPr bwMode="auto">
          <a:xfrm rot="16200000">
            <a:off x="-353733" y="3462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US GOV</a:t>
            </a:r>
          </a:p>
        </p:txBody>
      </p:sp>
      <p:sp>
        <p:nvSpPr>
          <p:cNvPr id="213" name="Rectangle: Rounded Corners 212"/>
          <p:cNvSpPr/>
          <p:nvPr/>
        </p:nvSpPr>
        <p:spPr bwMode="auto">
          <a:xfrm rot="16200000">
            <a:off x="-353733" y="4605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INDUSTRY</a:t>
            </a:r>
          </a:p>
        </p:txBody>
      </p:sp>
      <p:sp>
        <p:nvSpPr>
          <p:cNvPr id="214" name="Rectangle: Rounded Corners 213"/>
          <p:cNvSpPr/>
          <p:nvPr/>
        </p:nvSpPr>
        <p:spPr bwMode="auto">
          <a:xfrm rot="16200000">
            <a:off x="-353732" y="5825677"/>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REGIONAL</a:t>
            </a:r>
          </a:p>
        </p:txBody>
      </p:sp>
      <p:grpSp>
        <p:nvGrpSpPr>
          <p:cNvPr id="10" name="Group 9"/>
          <p:cNvGrpSpPr/>
          <p:nvPr/>
        </p:nvGrpSpPr>
        <p:grpSpPr>
          <a:xfrm>
            <a:off x="3084441" y="1842059"/>
            <a:ext cx="810429" cy="946637"/>
            <a:chOff x="3039423" y="1279601"/>
            <a:chExt cx="794610" cy="928160"/>
          </a:xfrm>
        </p:grpSpPr>
        <p:pic>
          <p:nvPicPr>
            <p:cNvPr id="215"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39423"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216" name="Rectangle 215"/>
            <p:cNvSpPr/>
            <p:nvPr/>
          </p:nvSpPr>
          <p:spPr>
            <a:xfrm>
              <a:off x="3153074"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27017</a:t>
              </a:r>
            </a:p>
          </p:txBody>
        </p:sp>
      </p:grpSp>
      <p:sp>
        <p:nvSpPr>
          <p:cNvPr id="177"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rPr>
              <a:t>Azure: The trusted cloud</a:t>
            </a:r>
          </a:p>
        </p:txBody>
      </p:sp>
    </p:spTree>
    <p:extLst>
      <p:ext uri="{BB962C8B-B14F-4D97-AF65-F5344CB8AC3E}">
        <p14:creationId xmlns:p14="http://schemas.microsoft.com/office/powerpoint/2010/main" val="33913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Tree>
    <p:extLst>
      <p:ext uri="{BB962C8B-B14F-4D97-AF65-F5344CB8AC3E}">
        <p14:creationId xmlns:p14="http://schemas.microsoft.com/office/powerpoint/2010/main" val="386727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5"/>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
        <p:nvSpPr>
          <p:cNvPr id="6" name="our society and tech">
            <a:extLst>
              <a:ext uri="{FF2B5EF4-FFF2-40B4-BE49-F238E27FC236}">
                <a16:creationId xmlns:a16="http://schemas.microsoft.com/office/drawing/2014/main" id="{CC4863AB-3BFE-454F-87D5-C40B7465E191}"/>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Responsibility</a:t>
            </a:r>
          </a:p>
        </p:txBody>
      </p:sp>
    </p:spTree>
    <p:extLst>
      <p:ext uri="{BB962C8B-B14F-4D97-AF65-F5344CB8AC3E}">
        <p14:creationId xmlns:p14="http://schemas.microsoft.com/office/powerpoint/2010/main" val="3461514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200" fill="hold"/>
                                        <p:tgtEl>
                                          <p:spTgt spid="5"/>
                                        </p:tgtEl>
                                      </p:cBhvr>
                                      <p:by x="100000" y="0"/>
                                    </p:animScale>
                                  </p:childTnLst>
                                </p:cTn>
                              </p:par>
                              <p:par>
                                <p:cTn id="7" presetID="1" presetClass="entr" presetSubtype="0" fill="hold" grpId="1" nodeType="withEffect">
                                  <p:stCondLst>
                                    <p:cond delay="0"/>
                                  </p:stCondLst>
                                  <p:childTnLst>
                                    <p:set>
                                      <p:cBhvr>
                                        <p:cTn id="8" dur="1" fill="hold">
                                          <p:stCondLst>
                                            <p:cond delay="199"/>
                                          </p:stCondLst>
                                        </p:cTn>
                                        <p:tgtEl>
                                          <p:spTgt spid="6"/>
                                        </p:tgtEl>
                                        <p:attrNameLst>
                                          <p:attrName>style.visibility</p:attrName>
                                        </p:attrNameLst>
                                      </p:cBhvr>
                                      <p:to>
                                        <p:strVal val="visible"/>
                                      </p:to>
                                    </p:set>
                                  </p:childTnLst>
                                </p:cTn>
                              </p:par>
                              <p:par>
                                <p:cTn id="9" presetID="6" presetClass="emph" presetSubtype="0" accel="100000" autoRev="1" fill="hold" grpId="0" nodeType="withEffect">
                                  <p:stCondLst>
                                    <p:cond delay="0"/>
                                  </p:stCondLst>
                                  <p:childTnLst>
                                    <p:animScale>
                                      <p:cBhvr>
                                        <p:cTn id="10" dur="200" fill="hold"/>
                                        <p:tgtEl>
                                          <p:spTgt spid="6"/>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lack overlay">
            <a:extLst>
              <a:ext uri="{FF2B5EF4-FFF2-40B4-BE49-F238E27FC236}">
                <a16:creationId xmlns:a16="http://schemas.microsoft.com/office/drawing/2014/main" id="{CDA01C87-7A4A-415F-8E0C-A2C9D2C91B41}"/>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ur society and tech">
            <a:extLst>
              <a:ext uri="{FF2B5EF4-FFF2-40B4-BE49-F238E27FC236}">
                <a16:creationId xmlns:a16="http://schemas.microsoft.com/office/drawing/2014/main" id="{7117FF7C-564C-4818-8DA1-8DDA91D5761A}"/>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 </a:t>
            </a:r>
            <a:r>
              <a:rPr kumimoji="0" lang="en-US" sz="4800" b="0" i="0" u="sng"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and</a:t>
            </a: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 Responsibility</a:t>
            </a:r>
          </a:p>
        </p:txBody>
      </p:sp>
      <p:sp>
        <p:nvSpPr>
          <p:cNvPr id="4" name="Rectangle 3">
            <a:extLst>
              <a:ext uri="{FF2B5EF4-FFF2-40B4-BE49-F238E27FC236}">
                <a16:creationId xmlns:a16="http://schemas.microsoft.com/office/drawing/2014/main" id="{F15135A0-584D-48E4-8D8F-CA3EBC3A0962}"/>
              </a:ext>
            </a:extLst>
          </p:cNvPr>
          <p:cNvSpPr/>
          <p:nvPr/>
        </p:nvSpPr>
        <p:spPr bwMode="auto">
          <a:xfrm>
            <a:off x="-5579533" y="0"/>
            <a:ext cx="5438274" cy="69945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microsoft">
            <a:extLst>
              <a:ext uri="{FF2B5EF4-FFF2-40B4-BE49-F238E27FC236}">
                <a16:creationId xmlns:a16="http://schemas.microsoft.com/office/drawing/2014/main" id="{DB65F21F-13D5-4CCF-A4AF-14BC9F6405C3}"/>
              </a:ext>
            </a:extLst>
          </p:cNvPr>
          <p:cNvSpPr/>
          <p:nvPr/>
        </p:nvSpPr>
        <p:spPr>
          <a:xfrm>
            <a:off x="-5264250" y="2161225"/>
            <a:ext cx="4826403" cy="1495794"/>
          </a:xfrm>
          <a:prstGeom prst="rect">
            <a:avLst/>
          </a:prstGeom>
        </p:spPr>
        <p:txBody>
          <a:bodyPr wrap="square" anchor="t">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1200" cap="none" spc="-100"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Timeless values and principles</a:t>
            </a:r>
          </a:p>
        </p:txBody>
      </p:sp>
    </p:spTree>
    <p:extLst>
      <p:ext uri="{BB962C8B-B14F-4D97-AF65-F5344CB8AC3E}">
        <p14:creationId xmlns:p14="http://schemas.microsoft.com/office/powerpoint/2010/main" val="32819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 name="Picture 1">
            <a:extLst>
              <a:ext uri="{FF2B5EF4-FFF2-40B4-BE49-F238E27FC236}">
                <a16:creationId xmlns:a16="http://schemas.microsoft.com/office/drawing/2014/main" id="{2F0C68A5-C52D-4BFD-90EB-578B6CD60F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
            <a:ext cx="12480822" cy="6994525"/>
          </a:xfrm>
          <a:prstGeom prst="rect">
            <a:avLst/>
          </a:prstGeom>
        </p:spPr>
      </p:pic>
    </p:spTree>
    <p:extLst>
      <p:ext uri="{BB962C8B-B14F-4D97-AF65-F5344CB8AC3E}">
        <p14:creationId xmlns:p14="http://schemas.microsoft.com/office/powerpoint/2010/main" val="26310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Tree>
    <p:custDataLst>
      <p:tags r:id="rId1"/>
    </p:custDataLst>
    <p:extLst>
      <p:ext uri="{BB962C8B-B14F-4D97-AF65-F5344CB8AC3E}">
        <p14:creationId xmlns:p14="http://schemas.microsoft.com/office/powerpoint/2010/main" val="4278277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87D6-BA48-40D9-ABF2-5BE8B4F0E5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910535"/>
            <a:ext cx="12434711" cy="5173454"/>
          </a:xfrm>
          <a:prstGeom prst="rect">
            <a:avLst/>
          </a:prstGeom>
        </p:spPr>
      </p:pic>
    </p:spTree>
    <p:extLst>
      <p:ext uri="{BB962C8B-B14F-4D97-AF65-F5344CB8AC3E}">
        <p14:creationId xmlns:p14="http://schemas.microsoft.com/office/powerpoint/2010/main" val="229460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5" name="Group 4">
            <a:extLst>
              <a:ext uri="{FF2B5EF4-FFF2-40B4-BE49-F238E27FC236}">
                <a16:creationId xmlns:a16="http://schemas.microsoft.com/office/drawing/2014/main" id="{7F379996-1857-2046-8213-F55F78E00A47}"/>
              </a:ext>
            </a:extLst>
          </p:cNvPr>
          <p:cNvGrpSpPr/>
          <p:nvPr/>
        </p:nvGrpSpPr>
        <p:grpSpPr>
          <a:xfrm>
            <a:off x="5877856" y="999217"/>
            <a:ext cx="4257485" cy="4229315"/>
            <a:chOff x="5778591" y="1208314"/>
            <a:chExt cx="4174384" cy="4146764"/>
          </a:xfrm>
          <a:solidFill>
            <a:srgbClr val="259CFF"/>
          </a:solidFill>
        </p:grpSpPr>
        <p:sp>
          <p:nvSpPr>
            <p:cNvPr id="2" name="Oval 1">
              <a:extLst>
                <a:ext uri="{FF2B5EF4-FFF2-40B4-BE49-F238E27FC236}">
                  <a16:creationId xmlns:a16="http://schemas.microsoft.com/office/drawing/2014/main" id="{61DAAF01-A793-3140-A159-353D8A0010B4}"/>
                </a:ext>
              </a:extLst>
            </p:cNvPr>
            <p:cNvSpPr/>
            <p:nvPr/>
          </p:nvSpPr>
          <p:spPr>
            <a:xfrm>
              <a:off x="5778591" y="1208314"/>
              <a:ext cx="4174384" cy="414676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p>
          </p:txBody>
        </p:sp>
        <p:sp>
          <p:nvSpPr>
            <p:cNvPr id="7" name="TextBox 6">
              <a:extLst>
                <a:ext uri="{FF2B5EF4-FFF2-40B4-BE49-F238E27FC236}">
                  <a16:creationId xmlns:a16="http://schemas.microsoft.com/office/drawing/2014/main" id="{70136FF1-4B7C-984E-9C95-640F7B062A36}"/>
                </a:ext>
              </a:extLst>
            </p:cNvPr>
            <p:cNvSpPr txBox="1"/>
            <p:nvPr/>
          </p:nvSpPr>
          <p:spPr>
            <a:xfrm>
              <a:off x="6310079" y="2328436"/>
              <a:ext cx="3111402" cy="738705"/>
            </a:xfrm>
            <a:prstGeom prst="rect">
              <a:avLst/>
            </a:prstGeom>
            <a:solidFill>
              <a:schemeClr val="tx1"/>
            </a:solidFill>
          </p:spPr>
          <p:txBody>
            <a:bodyPr wrap="square" lIns="0" tIns="0" rIns="0" bIns="0" rtlCol="0" anchor="t" anchorCtr="0">
              <a:spAutoFit/>
            </a:bodyPr>
            <a:lstStyle/>
            <a:p>
              <a:pPr algn="ctr"/>
              <a:r>
                <a:rPr lang="en-US" sz="2448" dirty="0">
                  <a:solidFill>
                    <a:schemeClr val="bg1"/>
                  </a:solidFill>
                  <a:latin typeface="+mj-lt"/>
                </a:rPr>
                <a:t>…powered by </a:t>
              </a:r>
            </a:p>
            <a:p>
              <a:pPr algn="ctr"/>
              <a:r>
                <a:rPr lang="en-US" sz="2448" dirty="0">
                  <a:solidFill>
                    <a:schemeClr val="bg1"/>
                  </a:solidFill>
                  <a:latin typeface="+mj-lt"/>
                </a:rPr>
                <a:t>Machine Learning!</a:t>
              </a:r>
            </a:p>
          </p:txBody>
        </p:sp>
        <p:sp>
          <p:nvSpPr>
            <p:cNvPr id="11" name="Rectangle 10">
              <a:extLst>
                <a:ext uri="{FF2B5EF4-FFF2-40B4-BE49-F238E27FC236}">
                  <a16:creationId xmlns:a16="http://schemas.microsoft.com/office/drawing/2014/main" id="{5823CF75-91C6-DD49-AF91-5E0C54B4F988}"/>
                </a:ext>
              </a:extLst>
            </p:cNvPr>
            <p:cNvSpPr/>
            <p:nvPr/>
          </p:nvSpPr>
          <p:spPr>
            <a:xfrm>
              <a:off x="6618570" y="3328399"/>
              <a:ext cx="2494419" cy="1128129"/>
            </a:xfrm>
            <a:prstGeom prst="rect">
              <a:avLst/>
            </a:prstGeom>
            <a:solidFill>
              <a:schemeClr val="tx1"/>
            </a:solidFill>
          </p:spPr>
          <p:txBody>
            <a:bodyPr wrap="square">
              <a:spAutoFit/>
            </a:bodyPr>
            <a:lstStyle/>
            <a:p>
              <a:pPr algn="ctr"/>
              <a:r>
                <a:rPr lang="en-US" sz="6731" dirty="0">
                  <a:solidFill>
                    <a:schemeClr val="bg1"/>
                  </a:solidFill>
                </a:rPr>
                <a:t>💻👩🏻‍🔬</a:t>
              </a:r>
            </a:p>
          </p:txBody>
        </p:sp>
      </p:grpSp>
      <p:sp>
        <p:nvSpPr>
          <p:cNvPr id="8" name="TextBox 7">
            <a:extLst>
              <a:ext uri="{FF2B5EF4-FFF2-40B4-BE49-F238E27FC236}">
                <a16:creationId xmlns:a16="http://schemas.microsoft.com/office/drawing/2014/main" id="{1A557FDD-319F-4017-9661-8671D34D8CDA}"/>
              </a:ext>
            </a:extLst>
          </p:cNvPr>
          <p:cNvSpPr txBox="1"/>
          <p:nvPr/>
        </p:nvSpPr>
        <p:spPr>
          <a:xfrm>
            <a:off x="1514206" y="6180776"/>
            <a:ext cx="9255647" cy="576274"/>
          </a:xfrm>
          <a:prstGeom prst="rect">
            <a:avLst/>
          </a:prstGeom>
        </p:spPr>
        <p:txBody>
          <a:bodyPr wrap="square" lIns="0" tIns="0" rIns="0" bIns="0" rtlCol="0" anchor="t" anchorCtr="0">
            <a:spAutoFit/>
          </a:bodyPr>
          <a:lstStyle/>
          <a:p>
            <a:r>
              <a:rPr lang="en-US" sz="1836" dirty="0"/>
              <a:t>”Machine learning is the science of getting computers to act without being explicitly programmed, but instead letting them learn a few tricks on their own.”</a:t>
            </a:r>
          </a:p>
        </p:txBody>
      </p:sp>
      <p:sp>
        <p:nvSpPr>
          <p:cNvPr id="9" name="TextBox 8">
            <a:extLst>
              <a:ext uri="{FF2B5EF4-FFF2-40B4-BE49-F238E27FC236}">
                <a16:creationId xmlns:a16="http://schemas.microsoft.com/office/drawing/2014/main" id="{D3A6572F-80D1-4CA9-BC83-2936DCFEF3CD}"/>
              </a:ext>
            </a:extLst>
          </p:cNvPr>
          <p:cNvSpPr txBox="1"/>
          <p:nvPr/>
        </p:nvSpPr>
        <p:spPr>
          <a:xfrm>
            <a:off x="8742754" y="6566571"/>
            <a:ext cx="2027099" cy="288137"/>
          </a:xfrm>
          <a:prstGeom prst="rect">
            <a:avLst/>
          </a:prstGeom>
        </p:spPr>
        <p:txBody>
          <a:bodyPr wrap="none" lIns="0" tIns="0" rIns="0" bIns="0" rtlCol="0" anchor="t" anchorCtr="0">
            <a:spAutoFit/>
          </a:bodyPr>
          <a:lstStyle/>
          <a:p>
            <a:r>
              <a:rPr lang="en-US" sz="1836" dirty="0"/>
              <a:t>-- Dr. </a:t>
            </a:r>
            <a:r>
              <a:rPr lang="en-US" sz="1836" dirty="0" err="1"/>
              <a:t>Danko</a:t>
            </a:r>
            <a:r>
              <a:rPr lang="en-US" sz="1836" dirty="0"/>
              <a:t> </a:t>
            </a:r>
            <a:r>
              <a:rPr lang="en-US" sz="1836" dirty="0" err="1"/>
              <a:t>NIkolic</a:t>
            </a:r>
            <a:endParaRPr lang="en-US" sz="1836" dirty="0"/>
          </a:p>
        </p:txBody>
      </p:sp>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Demystifying machine learning</a:t>
            </a:r>
          </a:p>
        </p:txBody>
      </p:sp>
      <p:graphicFrame>
        <p:nvGraphicFramePr>
          <p:cNvPr id="5" name="Table 4"/>
          <p:cNvGraphicFramePr>
            <a:graphicFrameLocks noGrp="1"/>
          </p:cNvGraphicFramePr>
          <p:nvPr>
            <p:extLst/>
          </p:nvPr>
        </p:nvGraphicFramePr>
        <p:xfrm>
          <a:off x="386417" y="1625320"/>
          <a:ext cx="8289805" cy="1853935"/>
        </p:xfrm>
        <a:graphic>
          <a:graphicData uri="http://schemas.openxmlformats.org/drawingml/2006/table">
            <a:tbl>
              <a:tblPr firstRow="1"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386417" y="4073245"/>
          <a:ext cx="8289805" cy="370787"/>
        </p:xfrm>
        <a:graphic>
          <a:graphicData uri="http://schemas.openxmlformats.org/drawingml/2006/table">
            <a:tbl>
              <a:tblPr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3" name="Group 12"/>
          <p:cNvGrpSpPr/>
          <p:nvPr/>
        </p:nvGrpSpPr>
        <p:grpSpPr>
          <a:xfrm>
            <a:off x="9557438" y="1639159"/>
            <a:ext cx="2085176" cy="1853937"/>
            <a:chOff x="9557909" y="1638895"/>
            <a:chExt cx="2085472" cy="1854200"/>
          </a:xfrm>
        </p:grpSpPr>
        <p:sp>
          <p:nvSpPr>
            <p:cNvPr id="7" name="Right Brace 6"/>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818637" y="2279763"/>
              <a:ext cx="1824744"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sp>
        <p:nvSpPr>
          <p:cNvPr id="9" name="Right Brace 8"/>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413516" y="5326012"/>
            <a:ext cx="2569613" cy="910674"/>
          </a:xfrm>
          <a:prstGeom prst="rect">
            <a:avLst/>
          </a:prstGeom>
          <a:noFill/>
        </p:spPr>
        <p:txBody>
          <a:bodyPr wrap="none" lIns="182854" tIns="146283" rIns="182854" bIns="146283" rtlCol="0">
            <a:spAutoFit/>
          </a:bodyPr>
          <a:lstStyle/>
          <a:p>
            <a:pPr algn="ctr">
              <a:lnSpc>
                <a:spcPct val="90000"/>
              </a:lnSpc>
              <a:spcAft>
                <a:spcPts val="600"/>
              </a:spcAft>
            </a:pPr>
            <a:r>
              <a:rPr lang="en-US" sz="2000">
                <a:gradFill>
                  <a:gsLst>
                    <a:gs pos="2917">
                      <a:schemeClr val="tx1"/>
                    </a:gs>
                    <a:gs pos="30000">
                      <a:schemeClr val="tx1"/>
                    </a:gs>
                  </a:gsLst>
                  <a:lin ang="5400000" scaled="0"/>
                </a:gradFill>
              </a:rPr>
              <a:t>What we know</a:t>
            </a:r>
          </a:p>
          <a:p>
            <a:pPr algn="ctr">
              <a:lnSpc>
                <a:spcPct val="90000"/>
              </a:lnSpc>
              <a:spcAft>
                <a:spcPts val="600"/>
              </a:spcAft>
            </a:pPr>
            <a:r>
              <a:rPr lang="en-US">
                <a:gradFill>
                  <a:gsLst>
                    <a:gs pos="2917">
                      <a:schemeClr val="tx1"/>
                    </a:gs>
                    <a:gs pos="30000">
                      <a:schemeClr val="tx1"/>
                    </a:gs>
                  </a:gsLst>
                  <a:lin ang="5400000" scaled="0"/>
                </a:gradFill>
              </a:rPr>
              <a:t>“features”, “attributes”</a:t>
            </a:r>
            <a:endParaRPr lang="en-US" sz="2000">
              <a:gradFill>
                <a:gsLst>
                  <a:gs pos="2917">
                    <a:schemeClr val="tx1"/>
                  </a:gs>
                  <a:gs pos="30000">
                    <a:schemeClr val="tx1"/>
                  </a:gs>
                </a:gsLst>
                <a:lin ang="5400000" scaled="0"/>
              </a:gradFill>
            </a:endParaRPr>
          </a:p>
        </p:txBody>
      </p:sp>
      <p:sp>
        <p:nvSpPr>
          <p:cNvPr id="12" name="TextBox 11"/>
          <p:cNvSpPr txBox="1"/>
          <p:nvPr/>
        </p:nvSpPr>
        <p:spPr>
          <a:xfrm>
            <a:off x="6764579" y="5326011"/>
            <a:ext cx="2157288"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a:gradFill>
                  <a:gsLst>
                    <a:gs pos="2917">
                      <a:schemeClr val="tx1"/>
                    </a:gs>
                    <a:gs pos="30000">
                      <a:schemeClr val="tx1"/>
                    </a:gs>
                  </a:gsLst>
                  <a:lin ang="5400000" scaled="0"/>
                </a:gradFill>
              </a:rPr>
              <a:t>Thing to predict</a:t>
            </a:r>
          </a:p>
          <a:p>
            <a:pPr algn="ctr">
              <a:lnSpc>
                <a:spcPct val="90000"/>
              </a:lnSpc>
              <a:spcAft>
                <a:spcPts val="600"/>
              </a:spcAft>
            </a:pPr>
            <a:r>
              <a:rPr lang="en-US" sz="1599">
                <a:gradFill>
                  <a:gsLst>
                    <a:gs pos="2917">
                      <a:schemeClr val="tx1"/>
                    </a:gs>
                    <a:gs pos="30000">
                      <a:schemeClr val="tx1"/>
                    </a:gs>
                  </a:gsLst>
                  <a:lin ang="5400000" scaled="0"/>
                </a:gradFill>
              </a:rPr>
              <a:t>“class”, “label”</a:t>
            </a:r>
            <a:endParaRPr lang="en-US" sz="200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98875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predictive ML model</a:t>
            </a:r>
          </a:p>
        </p:txBody>
      </p:sp>
      <p:grpSp>
        <p:nvGrpSpPr>
          <p:cNvPr id="33" name="Group 32">
            <a:extLst>
              <a:ext uri="{FF2B5EF4-FFF2-40B4-BE49-F238E27FC236}">
                <a16:creationId xmlns:a16="http://schemas.microsoft.com/office/drawing/2014/main" id="{3CB49175-8D4E-9C44-A8C9-311B7996B438}"/>
              </a:ext>
            </a:extLst>
          </p:cNvPr>
          <p:cNvGrpSpPr/>
          <p:nvPr/>
        </p:nvGrpSpPr>
        <p:grpSpPr>
          <a:xfrm>
            <a:off x="5522147" y="1256850"/>
            <a:ext cx="11885514" cy="5485622"/>
            <a:chOff x="4106161" y="1169579"/>
            <a:chExt cx="11653523" cy="5378549"/>
          </a:xfrm>
        </p:grpSpPr>
        <p:grpSp>
          <p:nvGrpSpPr>
            <p:cNvPr id="25" name="Group 24"/>
            <p:cNvGrpSpPr/>
            <p:nvPr/>
          </p:nvGrpSpPr>
          <p:grpSpPr>
            <a:xfrm>
              <a:off x="4106161" y="3858854"/>
              <a:ext cx="11653523" cy="1299816"/>
              <a:chOff x="955773" y="3947984"/>
              <a:chExt cx="11887200" cy="1325880"/>
            </a:xfrm>
          </p:grpSpPr>
          <p:sp>
            <p:nvSpPr>
              <p:cNvPr id="8" name="Rectangle 7"/>
              <p:cNvSpPr/>
              <p:nvPr/>
            </p:nvSpPr>
            <p:spPr bwMode="auto">
              <a:xfrm>
                <a:off x="955773" y="39479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9" name="Text Placeholder 4"/>
              <p:cNvSpPr txBox="1">
                <a:spLocks/>
              </p:cNvSpPr>
              <p:nvPr/>
            </p:nvSpPr>
            <p:spPr>
              <a:xfrm>
                <a:off x="2362542" y="39479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Test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test </a:t>
                </a:r>
                <a:r>
                  <a:rPr lang="en-US" sz="2000" dirty="0">
                    <a:gradFill>
                      <a:gsLst>
                        <a:gs pos="5417">
                          <a:schemeClr val="tx1"/>
                        </a:gs>
                        <a:gs pos="28000">
                          <a:schemeClr val="tx1"/>
                        </a:gs>
                      </a:gsLst>
                      <a:lin ang="5400000" scaled="0"/>
                    </a:gradFill>
                    <a:latin typeface="Segoe UI"/>
                  </a:rPr>
                  <a:t>dataset to validate the model</a:t>
                </a:r>
              </a:p>
            </p:txBody>
          </p:sp>
          <p:sp>
            <p:nvSpPr>
              <p:cNvPr id="19"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422219" y="4283585"/>
                <a:ext cx="475538" cy="654678"/>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6" name="Group 25"/>
            <p:cNvGrpSpPr/>
            <p:nvPr/>
          </p:nvGrpSpPr>
          <p:grpSpPr>
            <a:xfrm>
              <a:off x="4106161" y="5203491"/>
              <a:ext cx="11653523" cy="1344637"/>
              <a:chOff x="955773" y="5319584"/>
              <a:chExt cx="11887200" cy="1371600"/>
            </a:xfrm>
          </p:grpSpPr>
          <p:sp>
            <p:nvSpPr>
              <p:cNvPr id="10" name="Rectangle 9"/>
              <p:cNvSpPr/>
              <p:nvPr/>
            </p:nvSpPr>
            <p:spPr bwMode="auto">
              <a:xfrm>
                <a:off x="955773" y="5319584"/>
                <a:ext cx="1408431"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1" name="Text Placeholder 4"/>
              <p:cNvSpPr txBox="1">
                <a:spLocks/>
              </p:cNvSpPr>
              <p:nvPr/>
            </p:nvSpPr>
            <p:spPr>
              <a:xfrm>
                <a:off x="2362542" y="5319584"/>
                <a:ext cx="10480431" cy="137160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Predict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If the model is good enough, use it!</a:t>
                </a:r>
              </a:p>
            </p:txBody>
          </p:sp>
          <p:sp>
            <p:nvSpPr>
              <p:cNvPr id="2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1425379" y="5729510"/>
                <a:ext cx="472378" cy="487797"/>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4106161" y="1169579"/>
              <a:ext cx="11653523" cy="1299816"/>
              <a:chOff x="955773" y="1204784"/>
              <a:chExt cx="11887200" cy="1325880"/>
            </a:xfrm>
          </p:grpSpPr>
          <p:sp>
            <p:nvSpPr>
              <p:cNvPr id="4" name="Rectangle 3"/>
              <p:cNvSpPr/>
              <p:nvPr/>
            </p:nvSpPr>
            <p:spPr bwMode="auto">
              <a:xfrm>
                <a:off x="955773" y="12047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5" name="Text Placeholder 4"/>
              <p:cNvSpPr txBox="1">
                <a:spLocks/>
              </p:cNvSpPr>
              <p:nvPr/>
            </p:nvSpPr>
            <p:spPr>
              <a:xfrm>
                <a:off x="2362542" y="12047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Build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Choose &amp; configure your model</a:t>
                </a:r>
              </a:p>
            </p:txBody>
          </p:sp>
          <p:sp>
            <p:nvSpPr>
              <p:cNvPr id="21"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1421100" y="1647106"/>
                <a:ext cx="476657" cy="44123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4" name="Group 23"/>
            <p:cNvGrpSpPr/>
            <p:nvPr/>
          </p:nvGrpSpPr>
          <p:grpSpPr>
            <a:xfrm>
              <a:off x="4106161" y="2514217"/>
              <a:ext cx="11653523" cy="1299816"/>
              <a:chOff x="955773" y="2576384"/>
              <a:chExt cx="11887200" cy="1325880"/>
            </a:xfrm>
          </p:grpSpPr>
          <p:sp>
            <p:nvSpPr>
              <p:cNvPr id="6" name="Rectangle 5"/>
              <p:cNvSpPr/>
              <p:nvPr/>
            </p:nvSpPr>
            <p:spPr bwMode="auto">
              <a:xfrm>
                <a:off x="955773" y="25763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 name="Text Placeholder 4"/>
              <p:cNvSpPr txBox="1">
                <a:spLocks/>
              </p:cNvSpPr>
              <p:nvPr/>
            </p:nvSpPr>
            <p:spPr>
              <a:xfrm>
                <a:off x="2362542" y="25763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Train</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training </a:t>
                </a:r>
                <a:r>
                  <a:rPr lang="en-US" sz="2000" dirty="0">
                    <a:gradFill>
                      <a:gsLst>
                        <a:gs pos="5417">
                          <a:schemeClr val="tx1"/>
                        </a:gs>
                        <a:gs pos="28000">
                          <a:schemeClr val="tx1"/>
                        </a:gs>
                      </a:gsLst>
                      <a:lin ang="5400000" scaled="0"/>
                    </a:gradFill>
                    <a:latin typeface="Segoe UI"/>
                  </a:rPr>
                  <a:t>dataset to build the model</a:t>
                </a:r>
              </a:p>
            </p:txBody>
          </p:sp>
          <p:sp>
            <p:nvSpPr>
              <p:cNvPr id="22"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1421099" y="2993629"/>
                <a:ext cx="476657" cy="4675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7F0D162B-B9E5-3742-88A3-6ED9492EB922}"/>
              </a:ext>
            </a:extLst>
          </p:cNvPr>
          <p:cNvGrpSpPr/>
          <p:nvPr/>
        </p:nvGrpSpPr>
        <p:grpSpPr>
          <a:xfrm>
            <a:off x="861632" y="1176447"/>
            <a:ext cx="1408232" cy="5485622"/>
            <a:chOff x="351086" y="1169579"/>
            <a:chExt cx="1380745" cy="5378549"/>
          </a:xfrm>
        </p:grpSpPr>
        <p:sp>
          <p:nvSpPr>
            <p:cNvPr id="12" name="Rectangle 11">
              <a:extLst>
                <a:ext uri="{FF2B5EF4-FFF2-40B4-BE49-F238E27FC236}">
                  <a16:creationId xmlns:a16="http://schemas.microsoft.com/office/drawing/2014/main" id="{C5161E1F-A9F3-E741-92AA-C32DB94BF596}"/>
                </a:ext>
              </a:extLst>
            </p:cNvPr>
            <p:cNvSpPr/>
            <p:nvPr/>
          </p:nvSpPr>
          <p:spPr>
            <a:xfrm>
              <a:off x="351086" y="1169579"/>
              <a:ext cx="1380745" cy="537854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6" name="Graphic 15" descr="Mop and bucket">
              <a:extLst>
                <a:ext uri="{FF2B5EF4-FFF2-40B4-BE49-F238E27FC236}">
                  <a16:creationId xmlns:a16="http://schemas.microsoft.com/office/drawing/2014/main" id="{6223B82B-38CE-9B48-B229-0ED2508A2AA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2724" y="3622894"/>
              <a:ext cx="914400" cy="914400"/>
            </a:xfrm>
            <a:prstGeom prst="rect">
              <a:avLst/>
            </a:prstGeom>
          </p:spPr>
        </p:pic>
        <p:sp>
          <p:nvSpPr>
            <p:cNvPr id="27" name="TextBox 26">
              <a:extLst>
                <a:ext uri="{FF2B5EF4-FFF2-40B4-BE49-F238E27FC236}">
                  <a16:creationId xmlns:a16="http://schemas.microsoft.com/office/drawing/2014/main" id="{297A10C5-33ED-3347-AD79-F0894278D683}"/>
                </a:ext>
              </a:extLst>
            </p:cNvPr>
            <p:cNvSpPr txBox="1"/>
            <p:nvPr/>
          </p:nvSpPr>
          <p:spPr>
            <a:xfrm>
              <a:off x="351087" y="2018822"/>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Clean</a:t>
              </a:r>
            </a:p>
            <a:p>
              <a:pPr algn="ctr"/>
              <a:r>
                <a:rPr lang="en-US" sz="3199" spc="-70" dirty="0">
                  <a:gradFill>
                    <a:gsLst>
                      <a:gs pos="5417">
                        <a:schemeClr val="tx1"/>
                      </a:gs>
                      <a:gs pos="28000">
                        <a:schemeClr val="tx1"/>
                      </a:gs>
                    </a:gsLst>
                    <a:lin ang="5400000" scaled="0"/>
                  </a:gradFill>
                  <a:latin typeface="Segoe UI Light"/>
                </a:rPr>
                <a:t>data</a:t>
              </a:r>
            </a:p>
          </p:txBody>
        </p:sp>
      </p:grpSp>
      <p:grpSp>
        <p:nvGrpSpPr>
          <p:cNvPr id="34" name="Group 33">
            <a:extLst>
              <a:ext uri="{FF2B5EF4-FFF2-40B4-BE49-F238E27FC236}">
                <a16:creationId xmlns:a16="http://schemas.microsoft.com/office/drawing/2014/main" id="{082072E2-5406-704F-BC70-80A4A2CC6523}"/>
              </a:ext>
            </a:extLst>
          </p:cNvPr>
          <p:cNvGrpSpPr/>
          <p:nvPr/>
        </p:nvGrpSpPr>
        <p:grpSpPr>
          <a:xfrm>
            <a:off x="3239765" y="1176448"/>
            <a:ext cx="1422417" cy="5485622"/>
            <a:chOff x="2025905" y="1061041"/>
            <a:chExt cx="1394653" cy="5378549"/>
          </a:xfrm>
        </p:grpSpPr>
        <p:sp>
          <p:nvSpPr>
            <p:cNvPr id="31" name="Rectangle 30">
              <a:extLst>
                <a:ext uri="{FF2B5EF4-FFF2-40B4-BE49-F238E27FC236}">
                  <a16:creationId xmlns:a16="http://schemas.microsoft.com/office/drawing/2014/main" id="{F4CB37A3-80FC-E643-833B-6B24E35ABAE7}"/>
                </a:ext>
              </a:extLst>
            </p:cNvPr>
            <p:cNvSpPr/>
            <p:nvPr/>
          </p:nvSpPr>
          <p:spPr>
            <a:xfrm>
              <a:off x="2039813" y="1061041"/>
              <a:ext cx="1380745" cy="53785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4" name="Graphic 13" descr="Filter">
              <a:extLst>
                <a:ext uri="{FF2B5EF4-FFF2-40B4-BE49-F238E27FC236}">
                  <a16:creationId xmlns:a16="http://schemas.microsoft.com/office/drawing/2014/main" id="{F99273A7-6D53-7C4C-83A4-1CAFAE74B78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276782" y="3526989"/>
              <a:ext cx="914400" cy="914400"/>
            </a:xfrm>
            <a:prstGeom prst="rect">
              <a:avLst/>
            </a:prstGeom>
          </p:spPr>
        </p:pic>
        <p:sp>
          <p:nvSpPr>
            <p:cNvPr id="32" name="TextBox 31">
              <a:extLst>
                <a:ext uri="{FF2B5EF4-FFF2-40B4-BE49-F238E27FC236}">
                  <a16:creationId xmlns:a16="http://schemas.microsoft.com/office/drawing/2014/main" id="{3CB92E01-6687-C84E-892D-8E6679C318FB}"/>
                </a:ext>
              </a:extLst>
            </p:cNvPr>
            <p:cNvSpPr txBox="1"/>
            <p:nvPr/>
          </p:nvSpPr>
          <p:spPr>
            <a:xfrm>
              <a:off x="2025905" y="1893910"/>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Filter</a:t>
              </a:r>
            </a:p>
            <a:p>
              <a:pPr algn="ctr"/>
              <a:r>
                <a:rPr lang="en-US" sz="3199" spc="-70" dirty="0">
                  <a:gradFill>
                    <a:gsLst>
                      <a:gs pos="5417">
                        <a:schemeClr val="tx1"/>
                      </a:gs>
                      <a:gs pos="28000">
                        <a:schemeClr val="tx1"/>
                      </a:gs>
                    </a:gsLst>
                    <a:lin ang="5400000" scaled="0"/>
                  </a:gradFill>
                  <a:latin typeface="Segoe UI Light"/>
                </a:rPr>
                <a:t>data</a:t>
              </a:r>
            </a:p>
          </p:txBody>
        </p:sp>
      </p:grpSp>
      <p:cxnSp>
        <p:nvCxnSpPr>
          <p:cNvPr id="37" name="Straight Arrow Connector 36">
            <a:extLst>
              <a:ext uri="{FF2B5EF4-FFF2-40B4-BE49-F238E27FC236}">
                <a16:creationId xmlns:a16="http://schemas.microsoft.com/office/drawing/2014/main" id="{5FEC2AAD-FDA0-C54A-BF64-F0641538F110}"/>
              </a:ext>
            </a:extLst>
          </p:cNvPr>
          <p:cNvCxnSpPr>
            <a:cxnSpLocks/>
          </p:cNvCxnSpPr>
          <p:nvPr/>
        </p:nvCxnSpPr>
        <p:spPr>
          <a:xfrm>
            <a:off x="2563053" y="3919257"/>
            <a:ext cx="3927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1EBFAA-9667-5F43-B5B1-14A3F2269BDA}"/>
              </a:ext>
            </a:extLst>
          </p:cNvPr>
          <p:cNvCxnSpPr>
            <a:cxnSpLocks/>
          </p:cNvCxnSpPr>
          <p:nvPr/>
        </p:nvCxnSpPr>
        <p:spPr>
          <a:xfrm>
            <a:off x="4930710" y="3964793"/>
            <a:ext cx="39273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9751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Machine Learning Studio</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0022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cbce789-6d3d-45a6-995e-55f083e9d053&quot;,&quot;TimeStamp&quot;:&quot;2018-09-10T09:51:37.2779859-07: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744829-4769-4ba1-bc8f-f207cce323e7&quot;,&quot;TimeStamp&quot;:&quot;2018-09-10T09:51:37.2789543-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265081-6361-4d00-a143-2cec2901a2b3&quot;,&quot;TimeStamp&quot;:&quot;2017-10-18T15:33:08.5372323-04:00&quot;}"/>
</p:tagLst>
</file>

<file path=ppt/theme/theme1.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13.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14.xml><?xml version="1.0" encoding="utf-8"?>
<a:theme xmlns:a="http://schemas.openxmlformats.org/drawingml/2006/main" name="2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6.xml><?xml version="1.0" encoding="utf-8"?>
<a:theme xmlns:a="http://schemas.openxmlformats.org/drawingml/2006/main" name="3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17.xml><?xml version="1.0" encoding="utf-8"?>
<a:theme xmlns:a="http://schemas.openxmlformats.org/drawingml/2006/main" name="2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8.xml><?xml version="1.0" encoding="utf-8"?>
<a:theme xmlns:a="http://schemas.openxmlformats.org/drawingml/2006/main" name="3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9.xml><?xml version="1.0" encoding="utf-8"?>
<a:theme xmlns:a="http://schemas.openxmlformats.org/drawingml/2006/main" name="4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20.xml><?xml version="1.0" encoding="utf-8"?>
<a:theme xmlns:a="http://schemas.openxmlformats.org/drawingml/2006/main" name="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Template - New" id="{37631AEB-160F-C647-AF4A-1F8E70230050}" vid="{E1C7900F-42D2-DC40-BE75-056E60F502BE}"/>
    </a:ext>
  </a:extLst>
</a:theme>
</file>

<file path=ppt/theme/theme21.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2.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Feb_2018_AC.potx" id="{4DF5D5BC-3AA3-4AAE-AD25-ABF69793F99B}" vid="{63F09015-FE72-488C-9AD3-EED32B985B54}"/>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4.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5.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6.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8.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16dc66bd-df5a-4495-a5c9-5e296f49988a"/>
    <ds:schemaRef ds:uri="http://purl.org/dc/terms/"/>
    <ds:schemaRef ds:uri="http://schemas.openxmlformats.org/package/2006/metadata/core-properties"/>
    <ds:schemaRef ds:uri="http://purl.org/dc/dcmitype/"/>
    <ds:schemaRef ds:uri="http://schemas.microsoft.com/office/infopath/2007/PartnerControls"/>
    <ds:schemaRef ds:uri="12239fb0-26c0-4a37-b790-6c81fba9d0fc"/>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7D27DD0-372E-4FBE-ACC7-C0FFDFA41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17607</TotalTime>
  <Words>9487</Words>
  <Application>Microsoft Office PowerPoint</Application>
  <PresentationFormat>Custom</PresentationFormat>
  <Paragraphs>982</Paragraphs>
  <Slides>50</Slides>
  <Notes>50</Notes>
  <HiddenSlides>5</HiddenSlides>
  <MMClips>0</MMClips>
  <ScaleCrop>false</ScaleCrop>
  <HeadingPairs>
    <vt:vector size="6" baseType="variant">
      <vt:variant>
        <vt:lpstr>Fonts Used</vt:lpstr>
      </vt:variant>
      <vt:variant>
        <vt:i4>10</vt:i4>
      </vt:variant>
      <vt:variant>
        <vt:lpstr>Theme</vt:lpstr>
      </vt:variant>
      <vt:variant>
        <vt:i4>22</vt:i4>
      </vt:variant>
      <vt:variant>
        <vt:lpstr>Slide Titles</vt:lpstr>
      </vt:variant>
      <vt:variant>
        <vt:i4>50</vt:i4>
      </vt:variant>
    </vt:vector>
  </HeadingPairs>
  <TitlesOfParts>
    <vt:vector size="82" baseType="lpstr">
      <vt:lpstr>MS PGothic</vt:lpstr>
      <vt:lpstr>MS PGothic</vt:lpstr>
      <vt:lpstr>Arial</vt:lpstr>
      <vt:lpstr>Calibri</vt:lpstr>
      <vt:lpstr>Courier New</vt:lpstr>
      <vt:lpstr>Segoe UI</vt:lpstr>
      <vt:lpstr>Segoe UI Light</vt:lpstr>
      <vt:lpstr>Segoe UI Semibold</vt:lpstr>
      <vt:lpstr>Segoe UI Semilight</vt:lpstr>
      <vt:lpstr>Wingdings</vt:lpstr>
      <vt:lpstr>5-50111_Build 2017_LIGHT GRAY TEMPLATE</vt:lpstr>
      <vt:lpstr>5-50111_Build 2017_DARK GRAY TEMPLATE</vt:lpstr>
      <vt:lpstr>1_WHITE TEMPLATE</vt:lpstr>
      <vt:lpstr>Exec Retreat Template - Dark Gray</vt:lpstr>
      <vt:lpstr>Azure_Tour_2015_TEMPLATE</vt:lpstr>
      <vt:lpstr>2_COLOR TEMPLATE</vt:lpstr>
      <vt:lpstr>2_MGXFY17 GS Template Light</vt:lpstr>
      <vt:lpstr>1_Exec Retreat Template - Dark Gray</vt:lpstr>
      <vt:lpstr>BUILD CHARCOAL BACKGROUND</vt:lpstr>
      <vt:lpstr>2_USETHIS_1_6-50001_WPC 2016 Keynote Template</vt:lpstr>
      <vt:lpstr>WHITE TEMPLATE</vt:lpstr>
      <vt:lpstr>5-50113_Microsoft_Ready_Light_Template</vt:lpstr>
      <vt:lpstr>5-50113_Microsoft_Ready_Dark_Template</vt:lpstr>
      <vt:lpstr>2_WHITE TEMPLATE</vt:lpstr>
      <vt:lpstr>1_5-50111_Build 2017_LIGHT GRAY TEMPLATE</vt:lpstr>
      <vt:lpstr>3_WHITE TEMPLATE</vt:lpstr>
      <vt:lpstr>2_5-50111_Build 2017_LIGHT GRAY TEMPLATE</vt:lpstr>
      <vt:lpstr>3_MGXFY17 GS Template Light</vt:lpstr>
      <vt:lpstr>4_5-50111_Build 2017_LIGHT GRAY TEMPLATE</vt:lpstr>
      <vt:lpstr>Azure DARK</vt:lpstr>
      <vt:lpstr>2_Exec Retreat Template - Dark Gray</vt:lpstr>
      <vt:lpstr>LIGHT GRAY TEMPLATE</vt:lpstr>
      <vt:lpstr>Azure Developer Day &lt;or whatever you want to title your talk&gt;</vt:lpstr>
      <vt:lpstr>&lt;your name&gt;</vt:lpstr>
      <vt:lpstr>Agenda</vt:lpstr>
      <vt:lpstr>PowerPoint Presentation</vt:lpstr>
      <vt:lpstr>PowerPoint Presentation</vt:lpstr>
      <vt:lpstr>PowerPoint Presentation</vt:lpstr>
      <vt:lpstr>Demystifying machine learning</vt:lpstr>
      <vt:lpstr>How to create a predictive ML model</vt:lpstr>
      <vt:lpstr>Demo Machine Learning Studio </vt:lpstr>
      <vt:lpstr>Predicting on-time flight arrivals with ML Studio</vt:lpstr>
      <vt:lpstr>Agenda</vt:lpstr>
      <vt:lpstr>PowerPoint Presentation</vt:lpstr>
      <vt:lpstr>Microsoft AI for Good</vt:lpstr>
      <vt:lpstr>Wild Me + Microsoft</vt:lpstr>
      <vt:lpstr>Image Analysis: Detection</vt:lpstr>
      <vt:lpstr>Image Analysis: Identification</vt:lpstr>
      <vt:lpstr>Demos Azure Cognitive Services </vt:lpstr>
      <vt:lpstr>Detecting Coral Reefs with Scuba Diving Imagery</vt:lpstr>
      <vt:lpstr>Classify images with Custom Vision</vt:lpstr>
      <vt:lpstr>PowerPoint Presentation</vt:lpstr>
      <vt:lpstr>Agenda</vt:lpstr>
      <vt:lpstr>Microsoft AI Platform</vt:lpstr>
      <vt:lpstr>I’m at a hack. What should I use?</vt:lpstr>
      <vt:lpstr>PowerPoint Presentation</vt:lpstr>
      <vt:lpstr>PowerPoint Presentation</vt:lpstr>
      <vt:lpstr>Demos VMs | Notebooks | Keras w Tensorflow </vt:lpstr>
      <vt:lpstr>PowerPoint Presentation</vt:lpstr>
      <vt:lpstr>PowerPoint Presentation</vt:lpstr>
      <vt:lpstr>Agenda</vt:lpstr>
      <vt:lpstr>PowerPoint Presentation</vt:lpstr>
      <vt:lpstr>PowerPoint Presentation</vt:lpstr>
      <vt:lpstr>PowerPoint Presentation</vt:lpstr>
      <vt:lpstr>Azure for Students</vt:lpstr>
      <vt:lpstr>PowerPoint Presentation</vt:lpstr>
      <vt:lpstr>PowerPoint Presentation</vt:lpstr>
      <vt:lpstr>Agenda</vt:lpstr>
      <vt:lpstr>Thank you!</vt:lpstr>
      <vt:lpstr>docs.microsoft.com/azure</vt:lpstr>
      <vt:lpstr>Demo Microsoft Translator </vt:lpstr>
      <vt:lpstr>live subtitling: speech -&gt;[stt]-&gt; text (60+ languages)  personal translation: speech -&gt;[stt]-&gt; text -&gt;[translation]-&gt; translated text  custom speech recognition: jargon (english, chinese) -&gt;[custom speech]-&gt; text       -&gt;[translation]-&gt; translated 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University Tour Keynote Deck -- Final_V6</dc:title>
  <dc:subject>Microsoft Build 2017</dc:subject>
  <dc:creator>Mary Corrales-Diaz</dc:creator>
  <cp:keywords>Microsoft Build 2017</cp:keywords>
  <dc:description>Template: Mitchell Derrey, Silver Fox Productions_x000d_
Formatting: _x000d_
Audience Type:</dc:description>
  <cp:lastModifiedBy>Justin Garrett</cp:lastModifiedBy>
  <cp:revision>1146</cp:revision>
  <cp:lastPrinted>2018-04-16T15:48:13Z</cp:lastPrinted>
  <dcterms:created xsi:type="dcterms:W3CDTF">2017-04-03T03:45:43Z</dcterms:created>
  <dcterms:modified xsi:type="dcterms:W3CDTF">2018-10-10T19:24:44Z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MSIP_Label_f42aa342-8706-4288-bd11-ebb85995028c_Owner">
    <vt:lpwstr>rhesau@microsoft.com</vt:lpwstr>
  </property>
  <property fmtid="{D5CDD505-2E9C-101B-9397-08002B2CF9AE}" pid="24" name="_dlc_DocIdItemGuid">
    <vt:lpwstr>daed4ae5-82eb-47e3-8a2c-922b13fcdd67</vt:lpwstr>
  </property>
</Properties>
</file>